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3"/>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9" r:id="rId52"/>
    <p:sldId id="310" r:id="rId53"/>
    <p:sldId id="311" r:id="rId54"/>
    <p:sldId id="312" r:id="rId55"/>
    <p:sldId id="313" r:id="rId56"/>
    <p:sldId id="314" r:id="rId57"/>
    <p:sldId id="315" r:id="rId58"/>
    <p:sldId id="316" r:id="rId59"/>
    <p:sldId id="317" r:id="rId60"/>
    <p:sldId id="318" r:id="rId61"/>
    <p:sldId id="319"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65" d="100"/>
          <a:sy n="65" d="100"/>
        </p:scale>
        <p:origin x="1272" y="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EFFAA2-9B57-431B-9E45-80DA24676C16}" type="datetimeFigureOut">
              <a:rPr lang="en-US" smtClean="0"/>
              <a:t>2/20/2017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01AF5-B401-48BD-AE84-F3681A135E2C}" type="slidenum">
              <a:rPr lang="en-US" smtClean="0"/>
              <a:t>‹#›</a:t>
            </a:fld>
            <a:endParaRPr lang="en-US"/>
          </a:p>
        </p:txBody>
      </p:sp>
    </p:spTree>
    <p:extLst>
      <p:ext uri="{BB962C8B-B14F-4D97-AF65-F5344CB8AC3E}">
        <p14:creationId xmlns:p14="http://schemas.microsoft.com/office/powerpoint/2010/main" val="191507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existing paradigm</a:t>
            </a:r>
            <a:r>
              <a:rPr lang="en-US" baseline="0" dirty="0"/>
              <a:t>, at least in temperate eelgrass beds, is that runoff and other drivers of eutrophication would quickly cause the eelgrass to become overgrown with fouling micro- and macroalgae an </a:t>
            </a:r>
            <a:r>
              <a:rPr lang="en-US" baseline="0" dirty="0" err="1"/>
              <a:t>ddie</a:t>
            </a:r>
            <a:r>
              <a:rPr lang="en-US" baseline="0" dirty="0"/>
              <a:t>. However, epifauna are excellent at grazing down algae, allowing eelgrass access to light and nutrients needed to survive and grow.</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AEB2BF1-D50A-49F3-BECD-1EAE801245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63715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AD4367-E561-43E7-A6FE-E414F87B246A}" type="datetimeFigureOut">
              <a:rPr lang="en-US" smtClean="0"/>
              <a:t>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0BAA6C-E207-43BB-A44B-2C8A218B459E}" type="slidenum">
              <a:rPr lang="en-US" smtClean="0"/>
              <a:t>‹#›</a:t>
            </a:fld>
            <a:endParaRPr lang="en-US"/>
          </a:p>
        </p:txBody>
      </p:sp>
    </p:spTree>
    <p:extLst>
      <p:ext uri="{BB962C8B-B14F-4D97-AF65-F5344CB8AC3E}">
        <p14:creationId xmlns:p14="http://schemas.microsoft.com/office/powerpoint/2010/main" val="2597393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AD4367-E561-43E7-A6FE-E414F87B246A}" type="datetimeFigureOut">
              <a:rPr lang="en-US" smtClean="0"/>
              <a:t>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0BAA6C-E207-43BB-A44B-2C8A218B459E}" type="slidenum">
              <a:rPr lang="en-US" smtClean="0"/>
              <a:t>‹#›</a:t>
            </a:fld>
            <a:endParaRPr lang="en-US"/>
          </a:p>
        </p:txBody>
      </p:sp>
    </p:spTree>
    <p:extLst>
      <p:ext uri="{BB962C8B-B14F-4D97-AF65-F5344CB8AC3E}">
        <p14:creationId xmlns:p14="http://schemas.microsoft.com/office/powerpoint/2010/main" val="2723461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AD4367-E561-43E7-A6FE-E414F87B246A}" type="datetimeFigureOut">
              <a:rPr lang="en-US" smtClean="0"/>
              <a:t>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0BAA6C-E207-43BB-A44B-2C8A218B459E}" type="slidenum">
              <a:rPr lang="en-US" smtClean="0"/>
              <a:t>‹#›</a:t>
            </a:fld>
            <a:endParaRPr lang="en-US"/>
          </a:p>
        </p:txBody>
      </p:sp>
    </p:spTree>
    <p:extLst>
      <p:ext uri="{BB962C8B-B14F-4D97-AF65-F5344CB8AC3E}">
        <p14:creationId xmlns:p14="http://schemas.microsoft.com/office/powerpoint/2010/main" val="1403963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AD4367-E561-43E7-A6FE-E414F87B246A}" type="datetimeFigureOut">
              <a:rPr lang="en-US" smtClean="0"/>
              <a:t>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0BAA6C-E207-43BB-A44B-2C8A218B459E}" type="slidenum">
              <a:rPr lang="en-US" smtClean="0"/>
              <a:t>‹#›</a:t>
            </a:fld>
            <a:endParaRPr lang="en-US"/>
          </a:p>
        </p:txBody>
      </p:sp>
    </p:spTree>
    <p:extLst>
      <p:ext uri="{BB962C8B-B14F-4D97-AF65-F5344CB8AC3E}">
        <p14:creationId xmlns:p14="http://schemas.microsoft.com/office/powerpoint/2010/main" val="2861232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CAD4367-E561-43E7-A6FE-E414F87B246A}" type="datetimeFigureOut">
              <a:rPr lang="en-US" smtClean="0"/>
              <a:t>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0BAA6C-E207-43BB-A44B-2C8A218B459E}" type="slidenum">
              <a:rPr lang="en-US" smtClean="0"/>
              <a:t>‹#›</a:t>
            </a:fld>
            <a:endParaRPr lang="en-US"/>
          </a:p>
        </p:txBody>
      </p:sp>
    </p:spTree>
    <p:extLst>
      <p:ext uri="{BB962C8B-B14F-4D97-AF65-F5344CB8AC3E}">
        <p14:creationId xmlns:p14="http://schemas.microsoft.com/office/powerpoint/2010/main" val="3045559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AD4367-E561-43E7-A6FE-E414F87B246A}" type="datetimeFigureOut">
              <a:rPr lang="en-US" smtClean="0"/>
              <a:t>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0BAA6C-E207-43BB-A44B-2C8A218B459E}" type="slidenum">
              <a:rPr lang="en-US" smtClean="0"/>
              <a:t>‹#›</a:t>
            </a:fld>
            <a:endParaRPr lang="en-US"/>
          </a:p>
        </p:txBody>
      </p:sp>
    </p:spTree>
    <p:extLst>
      <p:ext uri="{BB962C8B-B14F-4D97-AF65-F5344CB8AC3E}">
        <p14:creationId xmlns:p14="http://schemas.microsoft.com/office/powerpoint/2010/main" val="2407466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AD4367-E561-43E7-A6FE-E414F87B246A}" type="datetimeFigureOut">
              <a:rPr lang="en-US" smtClean="0"/>
              <a:t>2/20/2017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0BAA6C-E207-43BB-A44B-2C8A218B459E}" type="slidenum">
              <a:rPr lang="en-US" smtClean="0"/>
              <a:t>‹#›</a:t>
            </a:fld>
            <a:endParaRPr lang="en-US"/>
          </a:p>
        </p:txBody>
      </p:sp>
    </p:spTree>
    <p:extLst>
      <p:ext uri="{BB962C8B-B14F-4D97-AF65-F5344CB8AC3E}">
        <p14:creationId xmlns:p14="http://schemas.microsoft.com/office/powerpoint/2010/main" val="1057704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AD4367-E561-43E7-A6FE-E414F87B246A}" type="datetimeFigureOut">
              <a:rPr lang="en-US" smtClean="0"/>
              <a:t>2/20/2017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0BAA6C-E207-43BB-A44B-2C8A218B459E}" type="slidenum">
              <a:rPr lang="en-US" smtClean="0"/>
              <a:t>‹#›</a:t>
            </a:fld>
            <a:endParaRPr lang="en-US"/>
          </a:p>
        </p:txBody>
      </p:sp>
    </p:spTree>
    <p:extLst>
      <p:ext uri="{BB962C8B-B14F-4D97-AF65-F5344CB8AC3E}">
        <p14:creationId xmlns:p14="http://schemas.microsoft.com/office/powerpoint/2010/main" val="553777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AD4367-E561-43E7-A6FE-E414F87B246A}" type="datetimeFigureOut">
              <a:rPr lang="en-US" smtClean="0"/>
              <a:t>2/20/2017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0BAA6C-E207-43BB-A44B-2C8A218B459E}" type="slidenum">
              <a:rPr lang="en-US" smtClean="0"/>
              <a:t>‹#›</a:t>
            </a:fld>
            <a:endParaRPr lang="en-US"/>
          </a:p>
        </p:txBody>
      </p:sp>
    </p:spTree>
    <p:extLst>
      <p:ext uri="{BB962C8B-B14F-4D97-AF65-F5344CB8AC3E}">
        <p14:creationId xmlns:p14="http://schemas.microsoft.com/office/powerpoint/2010/main" val="488409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CAD4367-E561-43E7-A6FE-E414F87B246A}" type="datetimeFigureOut">
              <a:rPr lang="en-US" smtClean="0"/>
              <a:t>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0BAA6C-E207-43BB-A44B-2C8A218B459E}" type="slidenum">
              <a:rPr lang="en-US" smtClean="0"/>
              <a:t>‹#›</a:t>
            </a:fld>
            <a:endParaRPr lang="en-US"/>
          </a:p>
        </p:txBody>
      </p:sp>
    </p:spTree>
    <p:extLst>
      <p:ext uri="{BB962C8B-B14F-4D97-AF65-F5344CB8AC3E}">
        <p14:creationId xmlns:p14="http://schemas.microsoft.com/office/powerpoint/2010/main" val="2231944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CAD4367-E561-43E7-A6FE-E414F87B246A}" type="datetimeFigureOut">
              <a:rPr lang="en-US" smtClean="0"/>
              <a:t>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0BAA6C-E207-43BB-A44B-2C8A218B459E}" type="slidenum">
              <a:rPr lang="en-US" smtClean="0"/>
              <a:t>‹#›</a:t>
            </a:fld>
            <a:endParaRPr lang="en-US"/>
          </a:p>
        </p:txBody>
      </p:sp>
    </p:spTree>
    <p:extLst>
      <p:ext uri="{BB962C8B-B14F-4D97-AF65-F5344CB8AC3E}">
        <p14:creationId xmlns:p14="http://schemas.microsoft.com/office/powerpoint/2010/main" val="3557556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AD4367-E561-43E7-A6FE-E414F87B246A}" type="datetimeFigureOut">
              <a:rPr lang="en-US" smtClean="0"/>
              <a:t>2/20/2017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0BAA6C-E207-43BB-A44B-2C8A218B459E}" type="slidenum">
              <a:rPr lang="en-US" smtClean="0"/>
              <a:t>‹#›</a:t>
            </a:fld>
            <a:endParaRPr lang="en-US"/>
          </a:p>
        </p:txBody>
      </p:sp>
    </p:spTree>
    <p:extLst>
      <p:ext uri="{BB962C8B-B14F-4D97-AF65-F5344CB8AC3E}">
        <p14:creationId xmlns:p14="http://schemas.microsoft.com/office/powerpoint/2010/main" val="31359761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tylervigen.com/"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39128"/>
            <a:ext cx="7772400" cy="2387600"/>
          </a:xfrm>
        </p:spPr>
        <p:txBody>
          <a:bodyPr anchor="ctr" anchorCtr="0"/>
          <a:lstStyle/>
          <a:p>
            <a:r>
              <a:rPr lang="en-US" dirty="0"/>
              <a:t>Introduction Structural Equation Modeling</a:t>
            </a:r>
          </a:p>
        </p:txBody>
      </p:sp>
    </p:spTree>
    <p:extLst>
      <p:ext uri="{BB962C8B-B14F-4D97-AF65-F5344CB8AC3E}">
        <p14:creationId xmlns:p14="http://schemas.microsoft.com/office/powerpoint/2010/main" val="1729638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1.1 What is SEM?</a:t>
            </a:r>
          </a:p>
        </p:txBody>
      </p:sp>
      <p:sp>
        <p:nvSpPr>
          <p:cNvPr id="4" name="Rectangle 3"/>
          <p:cNvSpPr/>
          <p:nvPr/>
        </p:nvSpPr>
        <p:spPr>
          <a:xfrm>
            <a:off x="97435" y="562131"/>
            <a:ext cx="2975547" cy="6295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Structural</a:t>
            </a:r>
          </a:p>
        </p:txBody>
      </p:sp>
      <p:sp>
        <p:nvSpPr>
          <p:cNvPr id="8" name="Rectangle 7"/>
          <p:cNvSpPr/>
          <p:nvPr/>
        </p:nvSpPr>
        <p:spPr>
          <a:xfrm>
            <a:off x="3072982" y="562130"/>
            <a:ext cx="2975547" cy="6295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Equation</a:t>
            </a:r>
          </a:p>
        </p:txBody>
      </p:sp>
      <p:sp>
        <p:nvSpPr>
          <p:cNvPr id="9" name="Rectangle 8"/>
          <p:cNvSpPr/>
          <p:nvPr/>
        </p:nvSpPr>
        <p:spPr>
          <a:xfrm>
            <a:off x="6048529" y="562129"/>
            <a:ext cx="2975547" cy="62958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Modeling</a:t>
            </a:r>
          </a:p>
        </p:txBody>
      </p:sp>
      <p:sp>
        <p:nvSpPr>
          <p:cNvPr id="3" name="TextBox 2"/>
          <p:cNvSpPr txBox="1"/>
          <p:nvPr/>
        </p:nvSpPr>
        <p:spPr>
          <a:xfrm>
            <a:off x="786985" y="3979889"/>
            <a:ext cx="1693888" cy="1477328"/>
          </a:xfrm>
          <a:prstGeom prst="rect">
            <a:avLst/>
          </a:prstGeom>
          <a:noFill/>
        </p:spPr>
        <p:txBody>
          <a:bodyPr wrap="square" rtlCol="0">
            <a:spAutoFit/>
          </a:bodyPr>
          <a:lstStyle/>
          <a:p>
            <a:pPr algn="ctr"/>
            <a:r>
              <a:rPr lang="en-US" dirty="0"/>
              <a:t>There is hypothesized underlying </a:t>
            </a:r>
            <a:r>
              <a:rPr lang="en-US" i="1" dirty="0"/>
              <a:t>structure</a:t>
            </a:r>
            <a:r>
              <a:rPr lang="en-US" dirty="0"/>
              <a:t> to nature…</a:t>
            </a:r>
          </a:p>
        </p:txBody>
      </p:sp>
      <p:sp>
        <p:nvSpPr>
          <p:cNvPr id="7" name="TextBox 6"/>
          <p:cNvSpPr txBox="1"/>
          <p:nvPr/>
        </p:nvSpPr>
        <p:spPr>
          <a:xfrm>
            <a:off x="3713811" y="3979888"/>
            <a:ext cx="1693888" cy="1477328"/>
          </a:xfrm>
          <a:prstGeom prst="rect">
            <a:avLst/>
          </a:prstGeom>
          <a:noFill/>
        </p:spPr>
        <p:txBody>
          <a:bodyPr wrap="square" rtlCol="0">
            <a:spAutoFit/>
          </a:bodyPr>
          <a:lstStyle/>
          <a:p>
            <a:pPr algn="ctr"/>
            <a:r>
              <a:rPr lang="en-US" dirty="0"/>
              <a:t>…that can be translated to a series of mathematical </a:t>
            </a:r>
            <a:r>
              <a:rPr lang="en-US" i="1" dirty="0"/>
              <a:t>equations</a:t>
            </a:r>
            <a:r>
              <a:rPr lang="en-US" dirty="0"/>
              <a:t>…</a:t>
            </a:r>
          </a:p>
        </p:txBody>
      </p:sp>
      <p:sp>
        <p:nvSpPr>
          <p:cNvPr id="10" name="TextBox 9"/>
          <p:cNvSpPr txBox="1"/>
          <p:nvPr/>
        </p:nvSpPr>
        <p:spPr>
          <a:xfrm>
            <a:off x="6689358" y="3979888"/>
            <a:ext cx="1693888" cy="2031325"/>
          </a:xfrm>
          <a:prstGeom prst="rect">
            <a:avLst/>
          </a:prstGeom>
          <a:noFill/>
        </p:spPr>
        <p:txBody>
          <a:bodyPr wrap="square" rtlCol="0">
            <a:spAutoFit/>
          </a:bodyPr>
          <a:lstStyle/>
          <a:p>
            <a:pPr algn="ctr"/>
            <a:r>
              <a:rPr lang="en-US" dirty="0"/>
              <a:t>…which can be </a:t>
            </a:r>
            <a:r>
              <a:rPr lang="en-US" i="1" dirty="0"/>
              <a:t>modeled</a:t>
            </a:r>
            <a:r>
              <a:rPr lang="en-US" dirty="0"/>
              <a:t> against data to support or refute the proposed structure</a:t>
            </a:r>
          </a:p>
        </p:txBody>
      </p:sp>
    </p:spTree>
    <p:extLst>
      <p:ext uri="{BB962C8B-B14F-4D97-AF65-F5344CB8AC3E}">
        <p14:creationId xmlns:p14="http://schemas.microsoft.com/office/powerpoint/2010/main" val="2176150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1.1 What is SEM? By any other name …</a:t>
            </a:r>
          </a:p>
        </p:txBody>
      </p:sp>
      <p:sp>
        <p:nvSpPr>
          <p:cNvPr id="3" name="Content Placeholder 2"/>
          <p:cNvSpPr>
            <a:spLocks noGrp="1"/>
          </p:cNvSpPr>
          <p:nvPr>
            <p:ph idx="1"/>
          </p:nvPr>
        </p:nvSpPr>
        <p:spPr>
          <a:xfrm>
            <a:off x="373817" y="911224"/>
            <a:ext cx="8515350" cy="5699437"/>
          </a:xfrm>
        </p:spPr>
        <p:txBody>
          <a:bodyPr/>
          <a:lstStyle/>
          <a:p>
            <a:endParaRPr lang="en-US" dirty="0"/>
          </a:p>
          <a:p>
            <a:r>
              <a:rPr lang="en-US" dirty="0"/>
              <a:t>Structural equation modelling (SEM)</a:t>
            </a:r>
          </a:p>
          <a:p>
            <a:endParaRPr lang="en-US" dirty="0"/>
          </a:p>
          <a:p>
            <a:r>
              <a:rPr lang="en-US" dirty="0"/>
              <a:t>(Confirmatory) path analysis</a:t>
            </a:r>
          </a:p>
          <a:p>
            <a:endParaRPr lang="en-US" dirty="0"/>
          </a:p>
          <a:p>
            <a:r>
              <a:rPr lang="en-US" dirty="0"/>
              <a:t>Directed acyclic graph model</a:t>
            </a:r>
          </a:p>
        </p:txBody>
      </p:sp>
    </p:spTree>
    <p:extLst>
      <p:ext uri="{BB962C8B-B14F-4D97-AF65-F5344CB8AC3E}">
        <p14:creationId xmlns:p14="http://schemas.microsoft.com/office/powerpoint/2010/main" val="1543063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1.1 What is SEM? A graphical approach</a:t>
            </a:r>
          </a:p>
        </p:txBody>
      </p:sp>
      <p:pic>
        <p:nvPicPr>
          <p:cNvPr id="6" name="Picture 5"/>
          <p:cNvPicPr>
            <a:picLocks noChangeAspect="1"/>
          </p:cNvPicPr>
          <p:nvPr/>
        </p:nvPicPr>
        <p:blipFill>
          <a:blip r:embed="rId2"/>
          <a:stretch>
            <a:fillRect/>
          </a:stretch>
        </p:blipFill>
        <p:spPr>
          <a:xfrm>
            <a:off x="3237554" y="623130"/>
            <a:ext cx="4572638" cy="3048425"/>
          </a:xfrm>
          <a:prstGeom prst="rect">
            <a:avLst/>
          </a:prstGeom>
        </p:spPr>
      </p:pic>
      <p:pic>
        <p:nvPicPr>
          <p:cNvPr id="10" name="Picture 9"/>
          <p:cNvPicPr>
            <a:picLocks noChangeAspect="1"/>
          </p:cNvPicPr>
          <p:nvPr/>
        </p:nvPicPr>
        <p:blipFill>
          <a:blip r:embed="rId3"/>
          <a:stretch>
            <a:fillRect/>
          </a:stretch>
        </p:blipFill>
        <p:spPr>
          <a:xfrm>
            <a:off x="3067326" y="5223589"/>
            <a:ext cx="4913094" cy="1417238"/>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4298565" y="3875027"/>
                <a:ext cx="31826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r>
                            <a:rPr lang="en-US" sz="3000" i="1">
                              <a:latin typeface="Cambria Math" panose="02040503050406030204" pitchFamily="18" charset="0"/>
                            </a:rPr>
                            <m:t>𝑦</m:t>
                          </m:r>
                        </m:e>
                        <m:sub>
                          <m:r>
                            <a:rPr lang="en-US" sz="3000" i="1">
                              <a:latin typeface="Cambria Math" panose="02040503050406030204" pitchFamily="18" charset="0"/>
                            </a:rPr>
                            <m:t>1</m:t>
                          </m:r>
                        </m:sub>
                      </m:sSub>
                      <m:r>
                        <a:rPr lang="en-US" sz="3000" b="0" i="1" smtClean="0">
                          <a:latin typeface="Cambria Math" panose="02040503050406030204" pitchFamily="18" charset="0"/>
                        </a:rPr>
                        <m:t>~ </m:t>
                      </m:r>
                      <m:sSub>
                        <m:sSubPr>
                          <m:ctrlPr>
                            <a:rPr lang="en-US" sz="3000" b="0" i="1" smtClean="0">
                              <a:latin typeface="Cambria Math" panose="02040503050406030204" pitchFamily="18" charset="0"/>
                            </a:rPr>
                          </m:ctrlPr>
                        </m:sSubPr>
                        <m:e>
                          <m:sSub>
                            <m:sSubPr>
                              <m:ctrlPr>
                                <a:rPr lang="en-US" sz="3000" i="1">
                                  <a:latin typeface="Cambria Math" panose="02040503050406030204" pitchFamily="18" charset="0"/>
                                </a:rPr>
                              </m:ctrlPr>
                            </m:sSubPr>
                            <m:e>
                              <m:r>
                                <a:rPr lang="en-US" sz="3000" i="1">
                                  <a:latin typeface="Cambria Math" panose="02040503050406030204" pitchFamily="18" charset="0"/>
                                  <a:ea typeface="Cambria Math" panose="02040503050406030204" pitchFamily="18" charset="0"/>
                                </a:rPr>
                                <m:t>𝛼</m:t>
                              </m:r>
                            </m:e>
                            <m:sub>
                              <m:r>
                                <a:rPr lang="en-US" sz="3000" i="1">
                                  <a:latin typeface="Cambria Math" panose="02040503050406030204" pitchFamily="18" charset="0"/>
                                </a:rPr>
                                <m:t>1</m:t>
                              </m:r>
                            </m:sub>
                          </m:sSub>
                          <m:r>
                            <a:rPr lang="en-US" sz="3000" i="1">
                              <a:latin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𝛽</m:t>
                          </m:r>
                        </m:e>
                        <m:sub>
                          <m:r>
                            <a:rPr lang="en-US" sz="3000" b="0" i="1" smtClean="0">
                              <a:latin typeface="Cambria Math" panose="02040503050406030204" pitchFamily="18" charset="0"/>
                            </a:rPr>
                            <m:t>1</m:t>
                          </m:r>
                        </m:sub>
                      </m:sSub>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𝑋</m:t>
                          </m:r>
                        </m:e>
                        <m:sub>
                          <m:r>
                            <a:rPr lang="en-US" sz="3000" b="0" i="1" smtClean="0">
                              <a:latin typeface="Cambria Math" panose="02040503050406030204" pitchFamily="18" charset="0"/>
                            </a:rPr>
                            <m:t>1</m:t>
                          </m:r>
                        </m:sub>
                      </m:sSub>
                      <m:r>
                        <a:rPr lang="en-US" sz="3000" b="0" i="1" smtClean="0">
                          <a:latin typeface="Cambria Math" panose="02040503050406030204" pitchFamily="18" charset="0"/>
                        </a:rPr>
                        <m:t>+ </m:t>
                      </m:r>
                      <m:r>
                        <a:rPr lang="en-US" sz="3000" b="0" i="1" smtClean="0">
                          <a:latin typeface="Cambria Math" panose="02040503050406030204" pitchFamily="18" charset="0"/>
                          <a:ea typeface="Cambria Math" panose="02040503050406030204" pitchFamily="18" charset="0"/>
                        </a:rPr>
                        <m:t>𝜀</m:t>
                      </m:r>
                    </m:oMath>
                  </m:oMathPara>
                </a14:m>
                <a:endParaRPr lang="en-US" sz="3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4298565" y="3875027"/>
                <a:ext cx="3182603"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795737" y="4540709"/>
                <a:ext cx="3685431"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𝑦</m:t>
                          </m:r>
                        </m:e>
                        <m:sub>
                          <m:r>
                            <a:rPr lang="en-US" sz="3000" b="0" i="1" smtClean="0">
                              <a:latin typeface="Cambria Math" panose="02040503050406030204" pitchFamily="18" charset="0"/>
                            </a:rPr>
                            <m:t>11</m:t>
                          </m:r>
                        </m:sub>
                      </m:sSub>
                      <m:r>
                        <a:rPr lang="en-US" sz="3000" b="0" i="1" smtClean="0">
                          <a:latin typeface="Cambria Math" panose="02040503050406030204" pitchFamily="18" charset="0"/>
                        </a:rPr>
                        <m:t> ~ </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ea typeface="Cambria Math" panose="02040503050406030204" pitchFamily="18" charset="0"/>
                            </a:rPr>
                            <m:t>𝛼</m:t>
                          </m:r>
                        </m:e>
                        <m:sub>
                          <m:r>
                            <a:rPr lang="en-US" sz="3000" b="0" i="1" smtClean="0">
                              <a:latin typeface="Cambria Math" panose="02040503050406030204" pitchFamily="18" charset="0"/>
                            </a:rPr>
                            <m:t>1</m:t>
                          </m:r>
                        </m:sub>
                      </m:sSub>
                      <m:r>
                        <a:rPr lang="en-US" sz="3000" b="0" i="1" smtClean="0">
                          <a:latin typeface="Cambria Math" panose="02040503050406030204" pitchFamily="18" charset="0"/>
                        </a:rPr>
                        <m:t>+</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ea typeface="Cambria Math" panose="02040503050406030204" pitchFamily="18" charset="0"/>
                            </a:rPr>
                            <m:t>𝛾</m:t>
                          </m:r>
                        </m:e>
                        <m:sub>
                          <m:r>
                            <a:rPr lang="en-US" sz="3000" b="0" i="1" smtClean="0">
                              <a:latin typeface="Cambria Math" panose="02040503050406030204" pitchFamily="18" charset="0"/>
                            </a:rPr>
                            <m:t>11</m:t>
                          </m:r>
                        </m:sub>
                      </m:sSub>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𝑥</m:t>
                          </m:r>
                        </m:e>
                        <m:sub>
                          <m:r>
                            <a:rPr lang="en-US" sz="3000" b="0" i="1" smtClean="0">
                              <a:latin typeface="Cambria Math" panose="02040503050406030204" pitchFamily="18" charset="0"/>
                            </a:rPr>
                            <m:t>1</m:t>
                          </m:r>
                        </m:sub>
                      </m:sSub>
                      <m:r>
                        <a:rPr lang="en-US" sz="3000" b="0" i="1" smtClean="0">
                          <a:latin typeface="Cambria Math" panose="02040503050406030204" pitchFamily="18" charset="0"/>
                        </a:rPr>
                        <m:t>+ </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ea typeface="Cambria Math" panose="02040503050406030204" pitchFamily="18" charset="0"/>
                            </a:rPr>
                            <m:t>𝜁</m:t>
                          </m:r>
                        </m:e>
                        <m:sub>
                          <m:r>
                            <a:rPr lang="en-US" sz="3000" b="0" i="1" smtClean="0">
                              <a:latin typeface="Cambria Math" panose="02040503050406030204" pitchFamily="18" charset="0"/>
                            </a:rPr>
                            <m:t>1</m:t>
                          </m:r>
                        </m:sub>
                      </m:sSub>
                    </m:oMath>
                  </m:oMathPara>
                </a14:m>
                <a:endParaRPr lang="en-US" sz="3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3795737" y="4540709"/>
                <a:ext cx="3685431" cy="461665"/>
              </a:xfrm>
              <a:prstGeom prst="rect">
                <a:avLst/>
              </a:prstGeom>
              <a:blipFill>
                <a:blip r:embed="rId5"/>
                <a:stretch>
                  <a:fillRect/>
                </a:stretch>
              </a:blipFill>
            </p:spPr>
            <p:txBody>
              <a:bodyPr/>
              <a:lstStyle/>
              <a:p>
                <a:r>
                  <a:rPr lang="en-US">
                    <a:noFill/>
                  </a:rPr>
                  <a:t> </a:t>
                </a:r>
              </a:p>
            </p:txBody>
          </p:sp>
        </mc:Fallback>
      </mc:AlternateContent>
      <p:sp>
        <p:nvSpPr>
          <p:cNvPr id="13" name="Rectangle 12"/>
          <p:cNvSpPr/>
          <p:nvPr/>
        </p:nvSpPr>
        <p:spPr>
          <a:xfrm>
            <a:off x="1251680" y="3741313"/>
            <a:ext cx="6655630" cy="1506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Equation form</a:t>
            </a:r>
          </a:p>
        </p:txBody>
      </p:sp>
      <p:sp>
        <p:nvSpPr>
          <p:cNvPr id="14" name="Rectangle 13"/>
          <p:cNvSpPr/>
          <p:nvPr/>
        </p:nvSpPr>
        <p:spPr>
          <a:xfrm>
            <a:off x="1251680" y="5229818"/>
            <a:ext cx="6655629" cy="15061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Graphical form</a:t>
            </a:r>
          </a:p>
        </p:txBody>
      </p:sp>
      <p:sp>
        <p:nvSpPr>
          <p:cNvPr id="3" name="Oval 2"/>
          <p:cNvSpPr/>
          <p:nvPr/>
        </p:nvSpPr>
        <p:spPr>
          <a:xfrm>
            <a:off x="3795737" y="5681272"/>
            <a:ext cx="2724984" cy="105473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839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1.1 What is SEM? Directionality</a:t>
            </a:r>
          </a:p>
        </p:txBody>
      </p:sp>
      <p:pic>
        <p:nvPicPr>
          <p:cNvPr id="5" name="Picture 4"/>
          <p:cNvPicPr>
            <a:picLocks noChangeAspect="1"/>
          </p:cNvPicPr>
          <p:nvPr/>
        </p:nvPicPr>
        <p:blipFill>
          <a:blip r:embed="rId2"/>
          <a:stretch>
            <a:fillRect/>
          </a:stretch>
        </p:blipFill>
        <p:spPr>
          <a:xfrm>
            <a:off x="2347602" y="3550547"/>
            <a:ext cx="4448796" cy="2410161"/>
          </a:xfrm>
          <a:prstGeom prst="rect">
            <a:avLst/>
          </a:prstGeom>
        </p:spPr>
      </p:pic>
      <p:pic>
        <p:nvPicPr>
          <p:cNvPr id="7" name="Picture 6"/>
          <p:cNvPicPr>
            <a:picLocks noChangeAspect="1"/>
          </p:cNvPicPr>
          <p:nvPr/>
        </p:nvPicPr>
        <p:blipFill>
          <a:blip r:embed="rId3"/>
          <a:stretch>
            <a:fillRect/>
          </a:stretch>
        </p:blipFill>
        <p:spPr>
          <a:xfrm>
            <a:off x="2567145" y="1523739"/>
            <a:ext cx="4913094" cy="1417238"/>
          </a:xfrm>
          <a:prstGeom prst="rect">
            <a:avLst/>
          </a:prstGeom>
        </p:spPr>
      </p:pic>
    </p:spTree>
    <p:extLst>
      <p:ext uri="{BB962C8B-B14F-4D97-AF65-F5344CB8AC3E}">
        <p14:creationId xmlns:p14="http://schemas.microsoft.com/office/powerpoint/2010/main" val="3791092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1.1 What is SEM? The elephant in the room</a:t>
            </a:r>
          </a:p>
        </p:txBody>
      </p:sp>
      <p:sp>
        <p:nvSpPr>
          <p:cNvPr id="3" name="Content Placeholder 2"/>
          <p:cNvSpPr>
            <a:spLocks noGrp="1"/>
          </p:cNvSpPr>
          <p:nvPr>
            <p:ph idx="1"/>
          </p:nvPr>
        </p:nvSpPr>
        <p:spPr>
          <a:xfrm>
            <a:off x="373817" y="911224"/>
            <a:ext cx="8515350" cy="5699437"/>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“An equation…can be said to be </a:t>
            </a:r>
            <a:r>
              <a:rPr lang="en-US" i="1" dirty="0"/>
              <a:t>structural</a:t>
            </a:r>
            <a:r>
              <a:rPr lang="en-US" dirty="0"/>
              <a:t> if there exists sufficient evidence from all available sources to support the interpretation that </a:t>
            </a:r>
            <a:r>
              <a:rPr lang="en-US" i="1" dirty="0"/>
              <a:t>x</a:t>
            </a:r>
            <a:r>
              <a:rPr lang="en-US" i="1" baseline="-25000" dirty="0"/>
              <a:t>1</a:t>
            </a:r>
            <a:r>
              <a:rPr lang="en-US" dirty="0"/>
              <a:t> has a </a:t>
            </a:r>
            <a:r>
              <a:rPr lang="en-US" u="sng" dirty="0"/>
              <a:t>causal effect </a:t>
            </a:r>
            <a:r>
              <a:rPr lang="en-US" dirty="0"/>
              <a:t>on </a:t>
            </a:r>
            <a:r>
              <a:rPr lang="en-US" i="1" dirty="0"/>
              <a:t>y</a:t>
            </a:r>
            <a:r>
              <a:rPr lang="en-US" i="1" baseline="-25000" dirty="0"/>
              <a:t>1</a:t>
            </a:r>
            <a:r>
              <a:rPr lang="en-US" dirty="0"/>
              <a:t>.” </a:t>
            </a:r>
            <a:r>
              <a:rPr lang="en-US" sz="1800" dirty="0">
                <a:solidFill>
                  <a:schemeClr val="tx1">
                    <a:lumMod val="50000"/>
                    <a:lumOff val="50000"/>
                  </a:schemeClr>
                </a:solidFill>
              </a:rPr>
              <a:t>(Grace, 2006)  </a:t>
            </a:r>
          </a:p>
        </p:txBody>
      </p:sp>
      <p:pic>
        <p:nvPicPr>
          <p:cNvPr id="5" name="Picture 4"/>
          <p:cNvPicPr>
            <a:picLocks noChangeAspect="1"/>
          </p:cNvPicPr>
          <p:nvPr/>
        </p:nvPicPr>
        <p:blipFill>
          <a:blip r:embed="rId2"/>
          <a:stretch>
            <a:fillRect/>
          </a:stretch>
        </p:blipFill>
        <p:spPr>
          <a:xfrm>
            <a:off x="2567145" y="1523739"/>
            <a:ext cx="4913094" cy="1417238"/>
          </a:xfrm>
          <a:prstGeom prst="rect">
            <a:avLst/>
          </a:prstGeom>
        </p:spPr>
      </p:pic>
    </p:spTree>
    <p:extLst>
      <p:ext uri="{BB962C8B-B14F-4D97-AF65-F5344CB8AC3E}">
        <p14:creationId xmlns:p14="http://schemas.microsoft.com/office/powerpoint/2010/main" val="2509962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1.1 What is SEM? What is </a:t>
            </a:r>
            <a:r>
              <a:rPr lang="en-US" sz="3600" i="1" dirty="0">
                <a:solidFill>
                  <a:schemeClr val="bg1"/>
                </a:solidFill>
              </a:rPr>
              <a:t>causation</a:t>
            </a:r>
            <a:r>
              <a:rPr lang="en-US" sz="3600" dirty="0">
                <a:solidFill>
                  <a:schemeClr val="bg1"/>
                </a:solidFill>
              </a:rPr>
              <a:t>?</a:t>
            </a:r>
          </a:p>
        </p:txBody>
      </p:sp>
      <p:sp>
        <p:nvSpPr>
          <p:cNvPr id="3" name="Content Placeholder 2"/>
          <p:cNvSpPr>
            <a:spLocks noGrp="1"/>
          </p:cNvSpPr>
          <p:nvPr>
            <p:ph idx="1"/>
          </p:nvPr>
        </p:nvSpPr>
        <p:spPr>
          <a:xfrm>
            <a:off x="351331" y="3050498"/>
            <a:ext cx="5554793" cy="3702569"/>
          </a:xfrm>
        </p:spPr>
        <p:txBody>
          <a:bodyPr>
            <a:normAutofit/>
          </a:bodyPr>
          <a:lstStyle/>
          <a:p>
            <a:r>
              <a:rPr lang="en-US" b="1" dirty="0"/>
              <a:t>Key Point #1: </a:t>
            </a:r>
            <a:r>
              <a:rPr lang="en-US" dirty="0"/>
              <a:t>SEM assumes that </a:t>
            </a:r>
            <a:r>
              <a:rPr lang="en-US" i="1" dirty="0"/>
              <a:t>x</a:t>
            </a:r>
            <a:r>
              <a:rPr lang="en-US" dirty="0"/>
              <a:t> </a:t>
            </a:r>
            <a:r>
              <a:rPr lang="en-US" u="sng" dirty="0"/>
              <a:t>causes</a:t>
            </a:r>
            <a:r>
              <a:rPr lang="en-US" dirty="0"/>
              <a:t> </a:t>
            </a:r>
            <a:r>
              <a:rPr lang="en-US" i="1" dirty="0"/>
              <a:t>y</a:t>
            </a:r>
          </a:p>
          <a:p>
            <a:pPr lvl="1"/>
            <a:r>
              <a:rPr lang="en-US" dirty="0"/>
              <a:t>Prior observation (a hunch)</a:t>
            </a:r>
          </a:p>
          <a:p>
            <a:pPr lvl="1"/>
            <a:r>
              <a:rPr lang="en-US" dirty="0"/>
              <a:t>Prior statistical models</a:t>
            </a:r>
          </a:p>
          <a:p>
            <a:pPr lvl="1"/>
            <a:r>
              <a:rPr lang="en-US" dirty="0"/>
              <a:t>Prior experimentation</a:t>
            </a:r>
          </a:p>
          <a:p>
            <a:pPr lvl="1"/>
            <a:r>
              <a:rPr lang="en-US" dirty="0"/>
              <a:t>Some or all of the above</a:t>
            </a:r>
            <a:endParaRPr lang="en-US" i="1" dirty="0"/>
          </a:p>
          <a:p>
            <a:r>
              <a:rPr lang="en-US" dirty="0"/>
              <a:t>Does not assume </a:t>
            </a:r>
            <a:r>
              <a:rPr lang="en-US" u="sng" dirty="0"/>
              <a:t>ultimate</a:t>
            </a:r>
            <a:r>
              <a:rPr lang="en-US" dirty="0"/>
              <a:t> causation</a:t>
            </a:r>
          </a:p>
        </p:txBody>
      </p:sp>
      <p:pic>
        <p:nvPicPr>
          <p:cNvPr id="5" name="Picture 4"/>
          <p:cNvPicPr>
            <a:picLocks noChangeAspect="1"/>
          </p:cNvPicPr>
          <p:nvPr/>
        </p:nvPicPr>
        <p:blipFill>
          <a:blip r:embed="rId2"/>
          <a:stretch>
            <a:fillRect/>
          </a:stretch>
        </p:blipFill>
        <p:spPr>
          <a:xfrm>
            <a:off x="5042307" y="3873801"/>
            <a:ext cx="3972479" cy="2676899"/>
          </a:xfrm>
          <a:prstGeom prst="rect">
            <a:avLst/>
          </a:prstGeom>
        </p:spPr>
      </p:pic>
      <p:pic>
        <p:nvPicPr>
          <p:cNvPr id="7" name="Picture 6"/>
          <p:cNvPicPr>
            <a:picLocks noChangeAspect="1"/>
          </p:cNvPicPr>
          <p:nvPr/>
        </p:nvPicPr>
        <p:blipFill>
          <a:blip r:embed="rId3"/>
          <a:stretch>
            <a:fillRect/>
          </a:stretch>
        </p:blipFill>
        <p:spPr>
          <a:xfrm>
            <a:off x="2567145" y="1182215"/>
            <a:ext cx="4913094" cy="1417238"/>
          </a:xfrm>
          <a:prstGeom prst="rect">
            <a:avLst/>
          </a:prstGeom>
        </p:spPr>
      </p:pic>
    </p:spTree>
    <p:extLst>
      <p:ext uri="{BB962C8B-B14F-4D97-AF65-F5344CB8AC3E}">
        <p14:creationId xmlns:p14="http://schemas.microsoft.com/office/powerpoint/2010/main" val="2484805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1.1 What is SEM? Nature is complex</a:t>
            </a:r>
          </a:p>
        </p:txBody>
      </p:sp>
      <p:pic>
        <p:nvPicPr>
          <p:cNvPr id="4" name="Picture 3"/>
          <p:cNvPicPr>
            <a:picLocks noChangeAspect="1"/>
          </p:cNvPicPr>
          <p:nvPr/>
        </p:nvPicPr>
        <p:blipFill>
          <a:blip r:embed="rId2"/>
          <a:stretch>
            <a:fillRect/>
          </a:stretch>
        </p:blipFill>
        <p:spPr>
          <a:xfrm>
            <a:off x="477153" y="3348505"/>
            <a:ext cx="2710547" cy="781888"/>
          </a:xfrm>
          <a:prstGeom prst="rect">
            <a:avLst/>
          </a:prstGeom>
        </p:spPr>
      </p:pic>
      <p:pic>
        <p:nvPicPr>
          <p:cNvPr id="7" name="Picture 6"/>
          <p:cNvPicPr>
            <a:picLocks noChangeAspect="1"/>
          </p:cNvPicPr>
          <p:nvPr/>
        </p:nvPicPr>
        <p:blipFill>
          <a:blip r:embed="rId3"/>
          <a:stretch>
            <a:fillRect/>
          </a:stretch>
        </p:blipFill>
        <p:spPr>
          <a:xfrm>
            <a:off x="3671267" y="947358"/>
            <a:ext cx="5472733" cy="5584182"/>
          </a:xfrm>
          <a:prstGeom prst="rect">
            <a:avLst/>
          </a:prstGeom>
        </p:spPr>
      </p:pic>
      <p:sp>
        <p:nvSpPr>
          <p:cNvPr id="3" name="TextBox 2"/>
          <p:cNvSpPr txBox="1"/>
          <p:nvPr/>
        </p:nvSpPr>
        <p:spPr>
          <a:xfrm>
            <a:off x="3065488" y="3686983"/>
            <a:ext cx="435312"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130650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1.1 What is SEM? Incorporating complexity</a:t>
            </a:r>
          </a:p>
        </p:txBody>
      </p:sp>
      <p:pic>
        <p:nvPicPr>
          <p:cNvPr id="26" name="Picture 25"/>
          <p:cNvPicPr>
            <a:picLocks noChangeAspect="1"/>
          </p:cNvPicPr>
          <p:nvPr/>
        </p:nvPicPr>
        <p:blipFill>
          <a:blip r:embed="rId2"/>
          <a:stretch>
            <a:fillRect/>
          </a:stretch>
        </p:blipFill>
        <p:spPr>
          <a:xfrm>
            <a:off x="3720358" y="1468487"/>
            <a:ext cx="4636242" cy="2766790"/>
          </a:xfrm>
          <a:prstGeom prst="rect">
            <a:avLst/>
          </a:prstGeom>
        </p:spPr>
      </p:pic>
      <p:pic>
        <p:nvPicPr>
          <p:cNvPr id="28" name="Picture 27"/>
          <p:cNvPicPr>
            <a:picLocks noChangeAspect="1"/>
          </p:cNvPicPr>
          <p:nvPr/>
        </p:nvPicPr>
        <p:blipFill>
          <a:blip r:embed="rId3"/>
          <a:stretch>
            <a:fillRect/>
          </a:stretch>
        </p:blipFill>
        <p:spPr>
          <a:xfrm>
            <a:off x="3720358" y="4634419"/>
            <a:ext cx="3410426" cy="1257475"/>
          </a:xfrm>
          <a:prstGeom prst="rect">
            <a:avLst/>
          </a:prstGeom>
        </p:spPr>
      </p:pic>
      <p:sp>
        <p:nvSpPr>
          <p:cNvPr id="29" name="TextBox 28"/>
          <p:cNvSpPr txBox="1"/>
          <p:nvPr/>
        </p:nvSpPr>
        <p:spPr>
          <a:xfrm>
            <a:off x="1168400" y="2667216"/>
            <a:ext cx="1721690" cy="369332"/>
          </a:xfrm>
          <a:prstGeom prst="rect">
            <a:avLst/>
          </a:prstGeom>
          <a:noFill/>
        </p:spPr>
        <p:txBody>
          <a:bodyPr wrap="none" rtlCol="0">
            <a:spAutoFit/>
          </a:bodyPr>
          <a:lstStyle/>
          <a:p>
            <a:r>
              <a:rPr lang="en-US" dirty="0"/>
              <a:t>Graphical model</a:t>
            </a:r>
          </a:p>
        </p:txBody>
      </p:sp>
      <p:sp>
        <p:nvSpPr>
          <p:cNvPr id="32" name="TextBox 31"/>
          <p:cNvSpPr txBox="1"/>
          <p:nvPr/>
        </p:nvSpPr>
        <p:spPr>
          <a:xfrm>
            <a:off x="1161603" y="5078490"/>
            <a:ext cx="1728487" cy="369332"/>
          </a:xfrm>
          <a:prstGeom prst="rect">
            <a:avLst/>
          </a:prstGeom>
          <a:noFill/>
        </p:spPr>
        <p:txBody>
          <a:bodyPr wrap="none" rtlCol="0">
            <a:spAutoFit/>
          </a:bodyPr>
          <a:lstStyle/>
          <a:p>
            <a:r>
              <a:rPr lang="en-US" dirty="0"/>
              <a:t>List of equations</a:t>
            </a:r>
          </a:p>
        </p:txBody>
      </p:sp>
    </p:spTree>
    <p:extLst>
      <p:ext uri="{BB962C8B-B14F-4D97-AF65-F5344CB8AC3E}">
        <p14:creationId xmlns:p14="http://schemas.microsoft.com/office/powerpoint/2010/main" val="9042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1.1 What is SEM? Building up</a:t>
            </a:r>
          </a:p>
        </p:txBody>
      </p:sp>
      <p:pic>
        <p:nvPicPr>
          <p:cNvPr id="3" name="Picture 2"/>
          <p:cNvPicPr>
            <a:picLocks noChangeAspect="1"/>
          </p:cNvPicPr>
          <p:nvPr/>
        </p:nvPicPr>
        <p:blipFill>
          <a:blip r:embed="rId2"/>
          <a:stretch>
            <a:fillRect/>
          </a:stretch>
        </p:blipFill>
        <p:spPr>
          <a:xfrm>
            <a:off x="1091698" y="863600"/>
            <a:ext cx="6960603" cy="5753100"/>
          </a:xfrm>
          <a:prstGeom prst="rect">
            <a:avLst/>
          </a:prstGeom>
        </p:spPr>
      </p:pic>
    </p:spTree>
    <p:extLst>
      <p:ext uri="{BB962C8B-B14F-4D97-AF65-F5344CB8AC3E}">
        <p14:creationId xmlns:p14="http://schemas.microsoft.com/office/powerpoint/2010/main" val="2052616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1.1 What is SEM? A complicated network</a:t>
            </a:r>
          </a:p>
        </p:txBody>
      </p:sp>
      <p:sp>
        <p:nvSpPr>
          <p:cNvPr id="3" name="Content Placeholder 2"/>
          <p:cNvSpPr>
            <a:spLocks noGrp="1"/>
          </p:cNvSpPr>
          <p:nvPr>
            <p:ph idx="1"/>
          </p:nvPr>
        </p:nvSpPr>
        <p:spPr>
          <a:xfrm>
            <a:off x="431832" y="1956659"/>
            <a:ext cx="3442077" cy="2802154"/>
          </a:xfrm>
        </p:spPr>
        <p:txBody>
          <a:bodyPr>
            <a:normAutofit/>
          </a:bodyPr>
          <a:lstStyle/>
          <a:p>
            <a:r>
              <a:rPr lang="en-US" b="1" dirty="0"/>
              <a:t>Key Point #2: </a:t>
            </a:r>
            <a:r>
              <a:rPr lang="en-US" dirty="0"/>
              <a:t>By combining inferences across multiple equations, SEM addresses both direct and indirect effects in a system</a:t>
            </a:r>
            <a:endParaRPr lang="en-US" i="1" dirty="0"/>
          </a:p>
        </p:txBody>
      </p:sp>
      <p:pic>
        <p:nvPicPr>
          <p:cNvPr id="1026" name="Picture 2" descr="http://greatecology.com/wp-content/uploads/2013/07/trophic-casca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707" y="608759"/>
            <a:ext cx="4692138" cy="6011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3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Who Am I?</a:t>
            </a:r>
          </a:p>
        </p:txBody>
      </p:sp>
      <p:sp>
        <p:nvSpPr>
          <p:cNvPr id="3" name="Content Placeholder 2"/>
          <p:cNvSpPr>
            <a:spLocks noGrp="1"/>
          </p:cNvSpPr>
          <p:nvPr>
            <p:ph idx="1"/>
          </p:nvPr>
        </p:nvSpPr>
        <p:spPr>
          <a:xfrm>
            <a:off x="373817" y="911224"/>
            <a:ext cx="5112583" cy="5699437"/>
          </a:xfrm>
        </p:spPr>
        <p:txBody>
          <a:bodyPr/>
          <a:lstStyle/>
          <a:p>
            <a:pPr marL="0" indent="0">
              <a:buNone/>
            </a:pPr>
            <a:endParaRPr lang="en-US" dirty="0"/>
          </a:p>
          <a:p>
            <a:r>
              <a:rPr lang="en-US" dirty="0"/>
              <a:t>Ph.D., Marine Science</a:t>
            </a:r>
          </a:p>
          <a:p>
            <a:endParaRPr lang="en-US" dirty="0"/>
          </a:p>
          <a:p>
            <a:r>
              <a:rPr lang="en-US" dirty="0"/>
              <a:t>Virginia Institute of Marine Science</a:t>
            </a:r>
          </a:p>
          <a:p>
            <a:endParaRPr lang="en-US" dirty="0"/>
          </a:p>
          <a:p>
            <a:r>
              <a:rPr lang="en-US" dirty="0"/>
              <a:t>Fields:</a:t>
            </a:r>
          </a:p>
          <a:p>
            <a:pPr lvl="1"/>
            <a:r>
              <a:rPr lang="en-US" dirty="0"/>
              <a:t>Biodiversity &amp; ecosystem function</a:t>
            </a:r>
          </a:p>
          <a:p>
            <a:pPr lvl="1"/>
            <a:r>
              <a:rPr lang="en-US" dirty="0"/>
              <a:t>Seagrass ecosystems</a:t>
            </a:r>
          </a:p>
          <a:p>
            <a:pPr lvl="1"/>
            <a:r>
              <a:rPr lang="en-US" dirty="0"/>
              <a:t>Ecological statistics</a:t>
            </a:r>
          </a:p>
          <a:p>
            <a:endParaRPr lang="en-US" dirty="0"/>
          </a:p>
        </p:txBody>
      </p:sp>
      <p:pic>
        <p:nvPicPr>
          <p:cNvPr id="1026" name="Picture 2" descr="https://jslefche.files.wordpress.com/2012/10/ab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8030" y="1550496"/>
            <a:ext cx="2946301" cy="3875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069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1.1 What is SEM? Indirect effects</a:t>
            </a:r>
          </a:p>
        </p:txBody>
      </p:sp>
      <p:sp>
        <p:nvSpPr>
          <p:cNvPr id="7" name="Rectangle 6"/>
          <p:cNvSpPr/>
          <p:nvPr/>
        </p:nvSpPr>
        <p:spPr>
          <a:xfrm>
            <a:off x="5008341" y="3749722"/>
            <a:ext cx="1727200" cy="876300"/>
          </a:xfrm>
          <a:prstGeom prst="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Light" panose="020F0302020204030204" pitchFamily="34" charset="0"/>
                <a:ea typeface="+mn-ea"/>
                <a:cs typeface="+mn-cs"/>
              </a:rPr>
              <a:t>Herbivore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Light" panose="020F0302020204030204" pitchFamily="34" charset="0"/>
                <a:ea typeface="+mn-ea"/>
                <a:cs typeface="+mn-cs"/>
              </a:rPr>
              <a:t>biomass</a:t>
            </a:r>
          </a:p>
        </p:txBody>
      </p:sp>
      <p:sp>
        <p:nvSpPr>
          <p:cNvPr id="8" name="Rectangle 7"/>
          <p:cNvSpPr/>
          <p:nvPr/>
        </p:nvSpPr>
        <p:spPr>
          <a:xfrm>
            <a:off x="5008341" y="5372100"/>
            <a:ext cx="1727200" cy="876300"/>
          </a:xfrm>
          <a:prstGeom prst="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prstClr val="black"/>
                </a:solidFill>
                <a:effectLst/>
                <a:uLnTx/>
                <a:uFillTx/>
                <a:latin typeface="Calibri Light" panose="020F0302020204030204" pitchFamily="34" charset="0"/>
                <a:ea typeface="+mn-ea"/>
                <a:cs typeface="+mn-cs"/>
              </a:rPr>
              <a:t>Macroalgal</a:t>
            </a:r>
            <a:endParaRPr kumimoji="0" lang="en-US" sz="2400" b="0" i="0" u="none" strike="noStrike" kern="0" cap="none" spc="0" normalizeH="0" baseline="0" noProof="0" dirty="0">
              <a:ln>
                <a:noFill/>
              </a:ln>
              <a:solidFill>
                <a:prstClr val="black"/>
              </a:solidFill>
              <a:effectLst/>
              <a:uLnTx/>
              <a:uFillTx/>
              <a:latin typeface="Calibri Light" panose="020F0302020204030204" pitchFamily="34" charset="0"/>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Light" panose="020F0302020204030204" pitchFamily="34" charset="0"/>
                <a:ea typeface="+mn-ea"/>
                <a:cs typeface="+mn-cs"/>
              </a:rPr>
              <a:t>biomass</a:t>
            </a:r>
          </a:p>
        </p:txBody>
      </p:sp>
      <p:sp>
        <p:nvSpPr>
          <p:cNvPr id="9" name="Rectangle 8"/>
          <p:cNvSpPr/>
          <p:nvPr/>
        </p:nvSpPr>
        <p:spPr>
          <a:xfrm>
            <a:off x="2282112" y="1231522"/>
            <a:ext cx="1727200" cy="1117692"/>
          </a:xfrm>
          <a:prstGeom prst="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Light" panose="020F0302020204030204" pitchFamily="34" charset="0"/>
                <a:ea typeface="+mn-ea"/>
                <a:cs typeface="+mn-cs"/>
              </a:rPr>
              <a:t>Predator</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alibri Light" panose="020F0302020204030204" pitchFamily="34" charset="0"/>
              </a:rPr>
              <a:t>Diversity</a:t>
            </a:r>
            <a:endParaRPr kumimoji="0" lang="en-US" sz="2400" b="0" i="0" u="none" strike="noStrike" kern="0" cap="none" spc="0" normalizeH="0" baseline="0" noProof="0" dirty="0">
              <a:ln>
                <a:noFill/>
              </a:ln>
              <a:solidFill>
                <a:prstClr val="black"/>
              </a:solidFill>
              <a:effectLst/>
              <a:uLnTx/>
              <a:uFillTx/>
              <a:latin typeface="Calibri Light" panose="020F0302020204030204" pitchFamily="34" charset="0"/>
              <a:ea typeface="+mn-ea"/>
              <a:cs typeface="+mn-cs"/>
            </a:endParaRPr>
          </a:p>
        </p:txBody>
      </p:sp>
      <p:sp>
        <p:nvSpPr>
          <p:cNvPr id="10" name="Rectangle 9"/>
          <p:cNvSpPr/>
          <p:nvPr/>
        </p:nvSpPr>
        <p:spPr>
          <a:xfrm>
            <a:off x="2282112" y="3629026"/>
            <a:ext cx="1727200" cy="1117692"/>
          </a:xfrm>
          <a:prstGeom prst="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Light" panose="020F0302020204030204" pitchFamily="34" charset="0"/>
                <a:ea typeface="+mn-ea"/>
                <a:cs typeface="+mn-cs"/>
              </a:rPr>
              <a:t>Herbivore</a:t>
            </a:r>
          </a:p>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solidFill>
                  <a:prstClr val="black"/>
                </a:solidFill>
                <a:latin typeface="Calibri Light" panose="020F0302020204030204" pitchFamily="34" charset="0"/>
              </a:rPr>
              <a:t>Diversity</a:t>
            </a:r>
            <a:endParaRPr kumimoji="0" lang="en-US" sz="2400" b="0" i="0" u="none" strike="noStrike" kern="0" cap="none" spc="0" normalizeH="0" baseline="0" noProof="0" dirty="0">
              <a:ln>
                <a:noFill/>
              </a:ln>
              <a:solidFill>
                <a:prstClr val="black"/>
              </a:solidFill>
              <a:effectLst/>
              <a:uLnTx/>
              <a:uFillTx/>
              <a:latin typeface="Calibri Light" panose="020F0302020204030204" pitchFamily="34" charset="0"/>
              <a:ea typeface="+mn-ea"/>
              <a:cs typeface="+mn-cs"/>
            </a:endParaRPr>
          </a:p>
        </p:txBody>
      </p:sp>
      <p:cxnSp>
        <p:nvCxnSpPr>
          <p:cNvPr id="11" name="Straight Arrow Connector 10"/>
          <p:cNvCxnSpPr>
            <a:cxnSpLocks/>
            <a:stCxn id="10" idx="3"/>
            <a:endCxn id="7" idx="1"/>
          </p:cNvCxnSpPr>
          <p:nvPr/>
        </p:nvCxnSpPr>
        <p:spPr>
          <a:xfrm>
            <a:off x="4009312" y="4187872"/>
            <a:ext cx="999029" cy="0"/>
          </a:xfrm>
          <a:prstGeom prst="straightConnector1">
            <a:avLst/>
          </a:prstGeom>
          <a:noFill/>
          <a:ln w="88900" cap="flat" cmpd="sng" algn="ctr">
            <a:solidFill>
              <a:schemeClr val="tx1"/>
            </a:solidFill>
            <a:prstDash val="solid"/>
            <a:miter lim="800000"/>
            <a:tailEnd type="triangle"/>
          </a:ln>
          <a:effectLst/>
        </p:spPr>
      </p:cxnSp>
      <p:cxnSp>
        <p:nvCxnSpPr>
          <p:cNvPr id="12" name="Straight Arrow Connector 11"/>
          <p:cNvCxnSpPr>
            <a:cxnSpLocks/>
            <a:stCxn id="17" idx="2"/>
            <a:endCxn id="10" idx="0"/>
          </p:cNvCxnSpPr>
          <p:nvPr/>
        </p:nvCxnSpPr>
        <p:spPr>
          <a:xfrm flipH="1">
            <a:off x="3145712" y="2228518"/>
            <a:ext cx="2726229" cy="1400508"/>
          </a:xfrm>
          <a:prstGeom prst="straightConnector1">
            <a:avLst/>
          </a:prstGeom>
          <a:noFill/>
          <a:ln w="88900" cap="flat" cmpd="sng" algn="ctr">
            <a:solidFill>
              <a:srgbClr val="FF0000"/>
            </a:solidFill>
            <a:prstDash val="solid"/>
            <a:miter lim="800000"/>
            <a:tailEnd type="triangle"/>
          </a:ln>
          <a:effectLst/>
        </p:spPr>
      </p:cxnSp>
      <p:cxnSp>
        <p:nvCxnSpPr>
          <p:cNvPr id="13" name="Straight Arrow Connector 12"/>
          <p:cNvCxnSpPr>
            <a:cxnSpLocks/>
            <a:stCxn id="17" idx="2"/>
            <a:endCxn id="7" idx="0"/>
          </p:cNvCxnSpPr>
          <p:nvPr/>
        </p:nvCxnSpPr>
        <p:spPr>
          <a:xfrm>
            <a:off x="5871941" y="2228518"/>
            <a:ext cx="0" cy="1521204"/>
          </a:xfrm>
          <a:prstGeom prst="straightConnector1">
            <a:avLst/>
          </a:prstGeom>
          <a:noFill/>
          <a:ln w="127000" cap="flat" cmpd="sng" algn="ctr">
            <a:solidFill>
              <a:srgbClr val="FF0000"/>
            </a:solidFill>
            <a:prstDash val="solid"/>
            <a:miter lim="800000"/>
            <a:tailEnd type="triangle"/>
          </a:ln>
          <a:effectLst/>
        </p:spPr>
      </p:cxnSp>
      <p:cxnSp>
        <p:nvCxnSpPr>
          <p:cNvPr id="14" name="Straight Arrow Connector 13"/>
          <p:cNvCxnSpPr>
            <a:cxnSpLocks/>
            <a:stCxn id="7" idx="2"/>
            <a:endCxn id="8" idx="0"/>
          </p:cNvCxnSpPr>
          <p:nvPr/>
        </p:nvCxnSpPr>
        <p:spPr>
          <a:xfrm>
            <a:off x="5871941" y="4626022"/>
            <a:ext cx="0" cy="746078"/>
          </a:xfrm>
          <a:prstGeom prst="straightConnector1">
            <a:avLst/>
          </a:prstGeom>
          <a:noFill/>
          <a:ln w="127000" cap="flat" cmpd="sng" algn="ctr">
            <a:solidFill>
              <a:srgbClr val="FF0000"/>
            </a:solidFill>
            <a:prstDash val="solid"/>
            <a:miter lim="800000"/>
            <a:tailEnd type="triangle"/>
          </a:ln>
          <a:effectLst/>
        </p:spPr>
      </p:cxnSp>
      <p:cxnSp>
        <p:nvCxnSpPr>
          <p:cNvPr id="15" name="Straight Arrow Connector 14"/>
          <p:cNvCxnSpPr>
            <a:cxnSpLocks/>
            <a:stCxn id="9" idx="3"/>
            <a:endCxn id="17" idx="1"/>
          </p:cNvCxnSpPr>
          <p:nvPr/>
        </p:nvCxnSpPr>
        <p:spPr>
          <a:xfrm>
            <a:off x="4009312" y="1790368"/>
            <a:ext cx="999029" cy="0"/>
          </a:xfrm>
          <a:prstGeom prst="straightConnector1">
            <a:avLst/>
          </a:prstGeom>
          <a:noFill/>
          <a:ln w="88900" cap="flat" cmpd="sng" algn="ctr">
            <a:solidFill>
              <a:schemeClr val="tx1"/>
            </a:solidFill>
            <a:prstDash val="solid"/>
            <a:miter lim="800000"/>
            <a:tailEnd type="triangle"/>
          </a:ln>
          <a:effectLst/>
        </p:spPr>
      </p:cxnSp>
      <p:sp>
        <p:nvSpPr>
          <p:cNvPr id="17" name="Rectangle 16"/>
          <p:cNvSpPr/>
          <p:nvPr/>
        </p:nvSpPr>
        <p:spPr>
          <a:xfrm>
            <a:off x="5008341" y="1352218"/>
            <a:ext cx="1727200" cy="876300"/>
          </a:xfrm>
          <a:prstGeom prst="rect">
            <a:avLst/>
          </a:prstGeom>
          <a:solidFill>
            <a:sysClr val="window" lastClr="FFFFFF"/>
          </a:solidFill>
          <a:ln w="1270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Light" panose="020F0302020204030204" pitchFamily="34" charset="0"/>
                <a:ea typeface="+mn-ea"/>
                <a:cs typeface="+mn-cs"/>
              </a:rPr>
              <a:t>Predator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Light" panose="020F0302020204030204" pitchFamily="34" charset="0"/>
                <a:ea typeface="+mn-ea"/>
                <a:cs typeface="+mn-cs"/>
              </a:rPr>
              <a:t>biomass</a:t>
            </a:r>
          </a:p>
        </p:txBody>
      </p:sp>
      <p:cxnSp>
        <p:nvCxnSpPr>
          <p:cNvPr id="18" name="Straight Arrow Connector 17"/>
          <p:cNvCxnSpPr>
            <a:cxnSpLocks/>
            <a:stCxn id="10" idx="3"/>
            <a:endCxn id="7" idx="1"/>
          </p:cNvCxnSpPr>
          <p:nvPr/>
        </p:nvCxnSpPr>
        <p:spPr>
          <a:xfrm>
            <a:off x="4009312" y="4187872"/>
            <a:ext cx="999029" cy="0"/>
          </a:xfrm>
          <a:prstGeom prst="straightConnector1">
            <a:avLst/>
          </a:prstGeom>
          <a:noFill/>
          <a:ln w="88900" cap="flat" cmpd="sng" algn="ctr">
            <a:solidFill>
              <a:srgbClr val="FF0000"/>
            </a:solidFill>
            <a:prstDash val="solid"/>
            <a:miter lim="800000"/>
            <a:tailEnd type="triangle"/>
          </a:ln>
          <a:effectLst/>
        </p:spPr>
      </p:cxnSp>
    </p:spTree>
    <p:extLst>
      <p:ext uri="{BB962C8B-B14F-4D97-AF65-F5344CB8AC3E}">
        <p14:creationId xmlns:p14="http://schemas.microsoft.com/office/powerpoint/2010/main" val="5213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4"/>
                                        </p:tgtEl>
                                      </p:cBhvr>
                                    </p:animEffect>
                                    <p:set>
                                      <p:cBhvr>
                                        <p:cTn id="10" dur="1" fill="hold">
                                          <p:stCondLst>
                                            <p:cond delay="499"/>
                                          </p:stCondLst>
                                        </p:cTn>
                                        <p:tgtEl>
                                          <p:spTgt spid="1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par>
                                <p:cTn id="22" presetID="22" presetClass="entr" presetSubtype="8"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1.1 What is SEM? Putting it all together</a:t>
            </a:r>
          </a:p>
        </p:txBody>
      </p:sp>
      <p:sp>
        <p:nvSpPr>
          <p:cNvPr id="3" name="Content Placeholder 2"/>
          <p:cNvSpPr>
            <a:spLocks noGrp="1"/>
          </p:cNvSpPr>
          <p:nvPr>
            <p:ph idx="1"/>
          </p:nvPr>
        </p:nvSpPr>
        <p:spPr>
          <a:xfrm>
            <a:off x="294181" y="1907498"/>
            <a:ext cx="8392619" cy="3413802"/>
          </a:xfrm>
        </p:spPr>
        <p:txBody>
          <a:bodyPr>
            <a:normAutofit/>
          </a:bodyPr>
          <a:lstStyle/>
          <a:p>
            <a:r>
              <a:rPr lang="en-US" b="1" dirty="0"/>
              <a:t>Key Point #1: </a:t>
            </a:r>
            <a:r>
              <a:rPr lang="en-US" dirty="0"/>
              <a:t>SEM assumes that </a:t>
            </a:r>
            <a:r>
              <a:rPr lang="en-US" i="1" dirty="0"/>
              <a:t>x</a:t>
            </a:r>
            <a:r>
              <a:rPr lang="en-US" dirty="0"/>
              <a:t> </a:t>
            </a:r>
            <a:r>
              <a:rPr lang="en-US" u="sng" dirty="0"/>
              <a:t>causes</a:t>
            </a:r>
            <a:r>
              <a:rPr lang="en-US" dirty="0"/>
              <a:t> </a:t>
            </a:r>
            <a:r>
              <a:rPr lang="en-US" i="1" dirty="0"/>
              <a:t>y</a:t>
            </a:r>
          </a:p>
          <a:p>
            <a:endParaRPr lang="en-US" b="1" dirty="0"/>
          </a:p>
          <a:p>
            <a:r>
              <a:rPr lang="en-US" b="1" dirty="0"/>
              <a:t>Key Point #2: </a:t>
            </a:r>
            <a:r>
              <a:rPr lang="en-US" dirty="0"/>
              <a:t>By combining inferences across multiple equations, SEM addresses both direct (proximate) and indirect (ultimate) effects in a system</a:t>
            </a:r>
            <a:endParaRPr lang="en-US" i="1" dirty="0"/>
          </a:p>
        </p:txBody>
      </p:sp>
    </p:spTree>
    <p:extLst>
      <p:ext uri="{BB962C8B-B14F-4D97-AF65-F5344CB8AC3E}">
        <p14:creationId xmlns:p14="http://schemas.microsoft.com/office/powerpoint/2010/main" val="2544182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1.1 What is SEM? Reality vs. model</a:t>
            </a:r>
          </a:p>
        </p:txBody>
      </p:sp>
      <p:pic>
        <p:nvPicPr>
          <p:cNvPr id="5" name="Picture 4"/>
          <p:cNvPicPr>
            <a:picLocks noChangeAspect="1"/>
          </p:cNvPicPr>
          <p:nvPr/>
        </p:nvPicPr>
        <p:blipFill>
          <a:blip r:embed="rId2"/>
          <a:stretch>
            <a:fillRect/>
          </a:stretch>
        </p:blipFill>
        <p:spPr>
          <a:xfrm>
            <a:off x="635238" y="1774957"/>
            <a:ext cx="2982154" cy="3269857"/>
          </a:xfrm>
          <a:prstGeom prst="rect">
            <a:avLst/>
          </a:prstGeom>
        </p:spPr>
      </p:pic>
      <p:pic>
        <p:nvPicPr>
          <p:cNvPr id="6" name="Picture 5"/>
          <p:cNvPicPr>
            <a:picLocks noChangeAspect="1"/>
          </p:cNvPicPr>
          <p:nvPr/>
        </p:nvPicPr>
        <p:blipFill>
          <a:blip r:embed="rId3"/>
          <a:stretch>
            <a:fillRect/>
          </a:stretch>
        </p:blipFill>
        <p:spPr>
          <a:xfrm>
            <a:off x="5692234" y="1774957"/>
            <a:ext cx="2982154" cy="3269857"/>
          </a:xfrm>
          <a:prstGeom prst="rect">
            <a:avLst/>
          </a:prstGeom>
        </p:spPr>
      </p:pic>
      <p:sp>
        <p:nvSpPr>
          <p:cNvPr id="7" name="TextBox 6"/>
          <p:cNvSpPr txBox="1"/>
          <p:nvPr/>
        </p:nvSpPr>
        <p:spPr>
          <a:xfrm>
            <a:off x="1729411" y="1405625"/>
            <a:ext cx="793807" cy="369332"/>
          </a:xfrm>
          <a:prstGeom prst="rect">
            <a:avLst/>
          </a:prstGeom>
          <a:noFill/>
        </p:spPr>
        <p:txBody>
          <a:bodyPr wrap="none" rtlCol="0">
            <a:spAutoFit/>
          </a:bodyPr>
          <a:lstStyle/>
          <a:p>
            <a:r>
              <a:rPr lang="en-US" dirty="0"/>
              <a:t>Model</a:t>
            </a:r>
          </a:p>
        </p:txBody>
      </p:sp>
      <p:sp>
        <p:nvSpPr>
          <p:cNvPr id="9" name="TextBox 8"/>
          <p:cNvSpPr txBox="1"/>
          <p:nvPr/>
        </p:nvSpPr>
        <p:spPr>
          <a:xfrm>
            <a:off x="6594720" y="1405625"/>
            <a:ext cx="1177182" cy="369332"/>
          </a:xfrm>
          <a:prstGeom prst="rect">
            <a:avLst/>
          </a:prstGeom>
          <a:noFill/>
        </p:spPr>
        <p:txBody>
          <a:bodyPr wrap="none" rtlCol="0">
            <a:spAutoFit/>
          </a:bodyPr>
          <a:lstStyle/>
          <a:p>
            <a:r>
              <a:rPr lang="en-US" dirty="0"/>
              <a:t>Real world</a:t>
            </a:r>
          </a:p>
        </p:txBody>
      </p:sp>
      <p:sp>
        <p:nvSpPr>
          <p:cNvPr id="8" name="Right Arrow 7"/>
          <p:cNvSpPr/>
          <p:nvPr/>
        </p:nvSpPr>
        <p:spPr>
          <a:xfrm>
            <a:off x="3919928" y="2466506"/>
            <a:ext cx="1431561"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flipH="1">
            <a:off x="3907070" y="4039471"/>
            <a:ext cx="1444419"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Multiply 9"/>
          <p:cNvSpPr/>
          <p:nvPr/>
        </p:nvSpPr>
        <p:spPr>
          <a:xfrm>
            <a:off x="4220098" y="2234158"/>
            <a:ext cx="869430" cy="921895"/>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06523" y="5380089"/>
            <a:ext cx="7930954" cy="492443"/>
          </a:xfrm>
          <a:prstGeom prst="rect">
            <a:avLst/>
          </a:prstGeom>
          <a:noFill/>
        </p:spPr>
        <p:txBody>
          <a:bodyPr wrap="none" rtlCol="0">
            <a:spAutoFit/>
          </a:bodyPr>
          <a:lstStyle/>
          <a:p>
            <a:r>
              <a:rPr lang="en-US" sz="2600" dirty="0"/>
              <a:t>Real world informs the model, not the other way around!</a:t>
            </a:r>
          </a:p>
        </p:txBody>
      </p:sp>
    </p:spTree>
    <p:extLst>
      <p:ext uri="{BB962C8B-B14F-4D97-AF65-F5344CB8AC3E}">
        <p14:creationId xmlns:p14="http://schemas.microsoft.com/office/powerpoint/2010/main" val="1751107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46313"/>
            <a:ext cx="7772400" cy="2387600"/>
          </a:xfrm>
        </p:spPr>
        <p:txBody>
          <a:bodyPr anchor="ctr" anchorCtr="0"/>
          <a:lstStyle/>
          <a:p>
            <a:r>
              <a:rPr lang="en-US" dirty="0"/>
              <a:t>1.2 A History Lesson</a:t>
            </a:r>
          </a:p>
        </p:txBody>
      </p:sp>
    </p:spTree>
    <p:extLst>
      <p:ext uri="{BB962C8B-B14F-4D97-AF65-F5344CB8AC3E}">
        <p14:creationId xmlns:p14="http://schemas.microsoft.com/office/powerpoint/2010/main" val="1710958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1.2 History. Time warp</a:t>
            </a:r>
          </a:p>
        </p:txBody>
      </p:sp>
      <p:pic>
        <p:nvPicPr>
          <p:cNvPr id="1026" name="Picture 2" descr="https://upload.wikimedia.org/wikipedia/commons/6/65/Aged-87-with-karl-pearson.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1487" y="1224363"/>
            <a:ext cx="3723048" cy="43204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26934" y="1868558"/>
            <a:ext cx="1400127" cy="646331"/>
          </a:xfrm>
          <a:prstGeom prst="rect">
            <a:avLst/>
          </a:prstGeom>
          <a:noFill/>
        </p:spPr>
        <p:txBody>
          <a:bodyPr wrap="none" rtlCol="0">
            <a:spAutoFit/>
          </a:bodyPr>
          <a:lstStyle/>
          <a:p>
            <a:r>
              <a:rPr lang="en-US" dirty="0">
                <a:solidFill>
                  <a:schemeClr val="bg1"/>
                </a:solidFill>
              </a:rPr>
              <a:t>Karl Pearson </a:t>
            </a:r>
          </a:p>
          <a:p>
            <a:r>
              <a:rPr lang="en-US" dirty="0">
                <a:solidFill>
                  <a:schemeClr val="bg1"/>
                </a:solidFill>
              </a:rPr>
              <a:t>1857-1936</a:t>
            </a:r>
          </a:p>
        </p:txBody>
      </p:sp>
      <p:sp>
        <p:nvSpPr>
          <p:cNvPr id="6" name="TextBox 5"/>
          <p:cNvSpPr txBox="1"/>
          <p:nvPr/>
        </p:nvSpPr>
        <p:spPr>
          <a:xfrm>
            <a:off x="2798104" y="1345097"/>
            <a:ext cx="1519454" cy="646331"/>
          </a:xfrm>
          <a:prstGeom prst="rect">
            <a:avLst/>
          </a:prstGeom>
          <a:noFill/>
        </p:spPr>
        <p:txBody>
          <a:bodyPr wrap="none" rtlCol="0">
            <a:spAutoFit/>
          </a:bodyPr>
          <a:lstStyle/>
          <a:p>
            <a:pPr algn="r"/>
            <a:r>
              <a:rPr lang="en-US" dirty="0">
                <a:solidFill>
                  <a:schemeClr val="bg1"/>
                </a:solidFill>
              </a:rPr>
              <a:t>Francis Galton</a:t>
            </a:r>
          </a:p>
          <a:p>
            <a:pPr algn="r"/>
            <a:r>
              <a:rPr lang="en-US" dirty="0">
                <a:solidFill>
                  <a:schemeClr val="bg1"/>
                </a:solidFill>
              </a:rPr>
              <a:t>1822-1911</a:t>
            </a:r>
          </a:p>
        </p:txBody>
      </p:sp>
      <p:sp>
        <p:nvSpPr>
          <p:cNvPr id="5" name="TextBox 4"/>
          <p:cNvSpPr txBox="1"/>
          <p:nvPr/>
        </p:nvSpPr>
        <p:spPr>
          <a:xfrm>
            <a:off x="761487" y="5536879"/>
            <a:ext cx="3814699" cy="646331"/>
          </a:xfrm>
          <a:prstGeom prst="rect">
            <a:avLst/>
          </a:prstGeom>
          <a:noFill/>
        </p:spPr>
        <p:txBody>
          <a:bodyPr wrap="none" rtlCol="0">
            <a:spAutoFit/>
          </a:bodyPr>
          <a:lstStyle/>
          <a:p>
            <a:r>
              <a:rPr lang="en-US" dirty="0"/>
              <a:t>Pearson product moment correlation, </a:t>
            </a:r>
            <a:r>
              <a:rPr lang="en-US" i="1" dirty="0"/>
              <a:t>r</a:t>
            </a:r>
          </a:p>
          <a:p>
            <a:r>
              <a:rPr lang="en-US" dirty="0"/>
              <a:t>Chi-squared goodness of fit, </a:t>
            </a:r>
            <a:r>
              <a:rPr lang="el-GR" dirty="0"/>
              <a:t>χ</a:t>
            </a:r>
            <a:r>
              <a:rPr lang="en-US" baseline="30000" dirty="0"/>
              <a:t>2</a:t>
            </a:r>
          </a:p>
        </p:txBody>
      </p:sp>
      <p:pic>
        <p:nvPicPr>
          <p:cNvPr id="7" name="Picture 6"/>
          <p:cNvPicPr>
            <a:picLocks noChangeAspect="1"/>
          </p:cNvPicPr>
          <p:nvPr/>
        </p:nvPicPr>
        <p:blipFill>
          <a:blip r:embed="rId3"/>
          <a:stretch>
            <a:fillRect/>
          </a:stretch>
        </p:blipFill>
        <p:spPr>
          <a:xfrm>
            <a:off x="5055578" y="1224363"/>
            <a:ext cx="3406415" cy="4320469"/>
          </a:xfrm>
          <a:prstGeom prst="rect">
            <a:avLst/>
          </a:prstGeom>
        </p:spPr>
      </p:pic>
      <p:sp>
        <p:nvSpPr>
          <p:cNvPr id="9" name="TextBox 8"/>
          <p:cNvSpPr txBox="1"/>
          <p:nvPr/>
        </p:nvSpPr>
        <p:spPr>
          <a:xfrm>
            <a:off x="5055578" y="5544832"/>
            <a:ext cx="3148811" cy="646331"/>
          </a:xfrm>
          <a:prstGeom prst="rect">
            <a:avLst/>
          </a:prstGeom>
          <a:noFill/>
        </p:spPr>
        <p:txBody>
          <a:bodyPr wrap="none" rtlCol="0">
            <a:spAutoFit/>
          </a:bodyPr>
          <a:lstStyle/>
          <a:p>
            <a:r>
              <a:rPr lang="en-US" dirty="0"/>
              <a:t>ANOVA</a:t>
            </a:r>
          </a:p>
          <a:p>
            <a:r>
              <a:rPr lang="en-US" dirty="0"/>
              <a:t>Maximum likelihood estimation</a:t>
            </a:r>
          </a:p>
        </p:txBody>
      </p:sp>
    </p:spTree>
    <p:extLst>
      <p:ext uri="{BB962C8B-B14F-4D97-AF65-F5344CB8AC3E}">
        <p14:creationId xmlns:p14="http://schemas.microsoft.com/office/powerpoint/2010/main" val="1474068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1.2 History. Causation vs. correlation</a:t>
            </a:r>
          </a:p>
        </p:txBody>
      </p:sp>
      <p:sp>
        <p:nvSpPr>
          <p:cNvPr id="8" name="TextBox 7"/>
          <p:cNvSpPr txBox="1"/>
          <p:nvPr/>
        </p:nvSpPr>
        <p:spPr>
          <a:xfrm>
            <a:off x="330169" y="2522080"/>
            <a:ext cx="3948518" cy="2092881"/>
          </a:xfrm>
          <a:prstGeom prst="rect">
            <a:avLst/>
          </a:prstGeom>
          <a:noFill/>
        </p:spPr>
        <p:txBody>
          <a:bodyPr wrap="none" rtlCol="0">
            <a:spAutoFit/>
          </a:bodyPr>
          <a:lstStyle/>
          <a:p>
            <a:pPr algn="ctr"/>
            <a:r>
              <a:rPr lang="en-US" sz="2600" dirty="0"/>
              <a:t>Smoking </a:t>
            </a:r>
            <a:r>
              <a:rPr lang="en-US" sz="2600" dirty="0">
                <a:sym typeface="Wingdings" panose="05000000000000000000" pitchFamily="2" charset="2"/>
              </a:rPr>
              <a:t> Cancer</a:t>
            </a:r>
          </a:p>
          <a:p>
            <a:pPr algn="ctr"/>
            <a:endParaRPr lang="en-US" sz="2600" dirty="0">
              <a:sym typeface="Wingdings" panose="05000000000000000000" pitchFamily="2" charset="2"/>
            </a:endParaRPr>
          </a:p>
          <a:p>
            <a:pPr algn="ctr"/>
            <a:r>
              <a:rPr lang="en-US" sz="2600" dirty="0">
                <a:sym typeface="Wingdings" panose="05000000000000000000" pitchFamily="2" charset="2"/>
              </a:rPr>
              <a:t>Cancer  Smoking</a:t>
            </a:r>
          </a:p>
          <a:p>
            <a:pPr algn="ctr"/>
            <a:endParaRPr lang="en-US" sz="2600" dirty="0">
              <a:sym typeface="Wingdings" panose="05000000000000000000" pitchFamily="2" charset="2"/>
            </a:endParaRPr>
          </a:p>
          <a:p>
            <a:pPr algn="ctr"/>
            <a:r>
              <a:rPr lang="en-US" sz="2600" dirty="0">
                <a:sym typeface="Wingdings" panose="05000000000000000000" pitchFamily="2" charset="2"/>
              </a:rPr>
              <a:t>Smoking  Gene  Cancer</a:t>
            </a:r>
            <a:endParaRPr lang="en-US" sz="2600" dirty="0"/>
          </a:p>
        </p:txBody>
      </p:sp>
      <p:pic>
        <p:nvPicPr>
          <p:cNvPr id="10" name="Picture 9"/>
          <p:cNvPicPr>
            <a:picLocks noChangeAspect="1"/>
          </p:cNvPicPr>
          <p:nvPr/>
        </p:nvPicPr>
        <p:blipFill>
          <a:blip r:embed="rId2"/>
          <a:stretch>
            <a:fillRect/>
          </a:stretch>
        </p:blipFill>
        <p:spPr>
          <a:xfrm>
            <a:off x="4551117" y="1687071"/>
            <a:ext cx="3715268" cy="3762900"/>
          </a:xfrm>
          <a:prstGeom prst="rect">
            <a:avLst/>
          </a:prstGeom>
        </p:spPr>
      </p:pic>
    </p:spTree>
    <p:extLst>
      <p:ext uri="{BB962C8B-B14F-4D97-AF65-F5344CB8AC3E}">
        <p14:creationId xmlns:p14="http://schemas.microsoft.com/office/powerpoint/2010/main" val="655495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1.2 History. Causation vs. correlation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6577"/>
            <a:ext cx="9144000" cy="3604846"/>
          </a:xfrm>
          <a:prstGeom prst="rect">
            <a:avLst/>
          </a:prstGeom>
        </p:spPr>
      </p:pic>
      <p:sp>
        <p:nvSpPr>
          <p:cNvPr id="4" name="Rectangle 3"/>
          <p:cNvSpPr/>
          <p:nvPr/>
        </p:nvSpPr>
        <p:spPr>
          <a:xfrm>
            <a:off x="3153663" y="5231423"/>
            <a:ext cx="2889574" cy="369332"/>
          </a:xfrm>
          <a:prstGeom prst="rect">
            <a:avLst/>
          </a:prstGeom>
        </p:spPr>
        <p:txBody>
          <a:bodyPr wrap="none">
            <a:spAutoFit/>
          </a:bodyPr>
          <a:lstStyle/>
          <a:p>
            <a:r>
              <a:rPr lang="en-US" dirty="0">
                <a:hlinkClick r:id="rId3"/>
              </a:rPr>
              <a:t>http://www.tylervigen.com/</a:t>
            </a:r>
            <a:endParaRPr lang="en-US" dirty="0"/>
          </a:p>
        </p:txBody>
      </p:sp>
    </p:spTree>
    <p:extLst>
      <p:ext uri="{BB962C8B-B14F-4D97-AF65-F5344CB8AC3E}">
        <p14:creationId xmlns:p14="http://schemas.microsoft.com/office/powerpoint/2010/main" val="1288037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1.2 History. Causation vs. correlation</a:t>
            </a:r>
          </a:p>
        </p:txBody>
      </p:sp>
      <p:pic>
        <p:nvPicPr>
          <p:cNvPr id="3074" name="Picture 2" descr="http://blog.uvm.edu/cgoodnig/files/2014/05/Sewall_Wrigh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039" y="1030370"/>
            <a:ext cx="3600450" cy="36671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euclid.psych.yorku.ca/SCS/Gallery/images/wright-pa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0" y="2387600"/>
            <a:ext cx="4494159" cy="37099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43039" y="1258958"/>
            <a:ext cx="1473737" cy="646331"/>
          </a:xfrm>
          <a:prstGeom prst="rect">
            <a:avLst/>
          </a:prstGeom>
          <a:noFill/>
        </p:spPr>
        <p:txBody>
          <a:bodyPr wrap="none" rtlCol="0">
            <a:spAutoFit/>
          </a:bodyPr>
          <a:lstStyle/>
          <a:p>
            <a:r>
              <a:rPr lang="en-US" dirty="0">
                <a:solidFill>
                  <a:schemeClr val="bg1"/>
                </a:solidFill>
              </a:rPr>
              <a:t>Sewall Wright</a:t>
            </a:r>
          </a:p>
          <a:p>
            <a:r>
              <a:rPr lang="en-US" dirty="0">
                <a:solidFill>
                  <a:schemeClr val="bg1"/>
                </a:solidFill>
              </a:rPr>
              <a:t>1889-1988</a:t>
            </a:r>
          </a:p>
        </p:txBody>
      </p:sp>
      <p:sp>
        <p:nvSpPr>
          <p:cNvPr id="8" name="TextBox 7"/>
          <p:cNvSpPr txBox="1"/>
          <p:nvPr/>
        </p:nvSpPr>
        <p:spPr>
          <a:xfrm>
            <a:off x="243039" y="4741418"/>
            <a:ext cx="1388970" cy="369332"/>
          </a:xfrm>
          <a:prstGeom prst="rect">
            <a:avLst/>
          </a:prstGeom>
          <a:noFill/>
        </p:spPr>
        <p:txBody>
          <a:bodyPr wrap="none" rtlCol="0">
            <a:spAutoFit/>
          </a:bodyPr>
          <a:lstStyle/>
          <a:p>
            <a:r>
              <a:rPr lang="en-US" dirty="0"/>
              <a:t>Path analysis</a:t>
            </a:r>
            <a:endParaRPr lang="en-US" baseline="30000" dirty="0"/>
          </a:p>
        </p:txBody>
      </p:sp>
    </p:spTree>
    <p:extLst>
      <p:ext uri="{BB962C8B-B14F-4D97-AF65-F5344CB8AC3E}">
        <p14:creationId xmlns:p14="http://schemas.microsoft.com/office/powerpoint/2010/main" val="2866508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1.2 History. Causation vs. correlation</a:t>
            </a:r>
          </a:p>
        </p:txBody>
      </p:sp>
      <p:sp>
        <p:nvSpPr>
          <p:cNvPr id="3" name="Rectangle 2"/>
          <p:cNvSpPr/>
          <p:nvPr/>
        </p:nvSpPr>
        <p:spPr>
          <a:xfrm>
            <a:off x="393700" y="1380341"/>
            <a:ext cx="8013700" cy="1754326"/>
          </a:xfrm>
          <a:prstGeom prst="rect">
            <a:avLst/>
          </a:prstGeom>
        </p:spPr>
        <p:txBody>
          <a:bodyPr wrap="square">
            <a:spAutoFit/>
          </a:bodyPr>
          <a:lstStyle/>
          <a:p>
            <a:r>
              <a:rPr lang="en-US" dirty="0">
                <a:latin typeface="Times New Roman" panose="02020603050405020304" pitchFamily="18" charset="0"/>
              </a:rPr>
              <a:t>“The basic fallacy of the method appears to be the assumption that it is possible to set up </a:t>
            </a:r>
            <a:r>
              <a:rPr lang="en-US" i="1" dirty="0">
                <a:latin typeface="Times New Roman" panose="02020603050405020304" pitchFamily="18" charset="0"/>
              </a:rPr>
              <a:t>a priori</a:t>
            </a:r>
            <a:r>
              <a:rPr lang="en-US" dirty="0">
                <a:latin typeface="Times New Roman" panose="02020603050405020304" pitchFamily="18" charset="0"/>
              </a:rPr>
              <a:t> a comparatively simple graphic system which will truly represent the lines of action of several variables upon each other, and upon a common result. . . . The pure mathematics by which this is shown is apparently faultless in the sense of algebraic manipulation, but it is based upon assumptions which are wholly without warrant from the standpoint of concrete, phenomenal actuality.” (Niles, 1922)</a:t>
            </a:r>
            <a:endParaRPr lang="en-US" dirty="0"/>
          </a:p>
        </p:txBody>
      </p:sp>
      <p:sp>
        <p:nvSpPr>
          <p:cNvPr id="4" name="Rectangle 3"/>
          <p:cNvSpPr/>
          <p:nvPr/>
        </p:nvSpPr>
        <p:spPr>
          <a:xfrm>
            <a:off x="393700" y="3592475"/>
            <a:ext cx="8356600" cy="2308324"/>
          </a:xfrm>
          <a:prstGeom prst="rect">
            <a:avLst/>
          </a:prstGeom>
        </p:spPr>
        <p:txBody>
          <a:bodyPr wrap="square">
            <a:spAutoFit/>
          </a:bodyPr>
          <a:lstStyle/>
          <a:p>
            <a:pPr algn="r"/>
            <a:r>
              <a:rPr lang="en-US" dirty="0">
                <a:latin typeface="Times New Roman" panose="02020603050405020304" pitchFamily="18" charset="0"/>
              </a:rPr>
              <a:t>“The writer has never made the preposterous claim that the theory of path coefficients provides a general formula for the deduction of causal relations. He wishes to submit that the </a:t>
            </a:r>
            <a:r>
              <a:rPr lang="en-US" i="1" dirty="0">
                <a:latin typeface="Times New Roman" panose="02020603050405020304" pitchFamily="18" charset="0"/>
              </a:rPr>
              <a:t>combination</a:t>
            </a:r>
            <a:r>
              <a:rPr lang="en-US" dirty="0">
                <a:latin typeface="Times New Roman" panose="02020603050405020304" pitchFamily="18" charset="0"/>
              </a:rPr>
              <a:t> of knowledge of correlations with knowledge of causal relations, to obtain certain results, is a different thing from the </a:t>
            </a:r>
            <a:r>
              <a:rPr lang="en-US" i="1" dirty="0">
                <a:latin typeface="Times New Roman" panose="02020603050405020304" pitchFamily="18" charset="0"/>
              </a:rPr>
              <a:t>deduction</a:t>
            </a:r>
            <a:r>
              <a:rPr lang="en-US" dirty="0">
                <a:latin typeface="Times New Roman" panose="02020603050405020304" pitchFamily="18" charset="0"/>
              </a:rPr>
              <a:t> of causal relations from correlations implied by Niles’s statement. Prior knowledge of the causal relations is assumed as a prerequisite in the former case. Whether such knowledge is ever possible seems to be the subject of Niles’s philosophical discussion of the nature of causation.” (Wright, 1923)</a:t>
            </a:r>
            <a:endParaRPr lang="en-US" dirty="0"/>
          </a:p>
        </p:txBody>
      </p:sp>
    </p:spTree>
    <p:extLst>
      <p:ext uri="{BB962C8B-B14F-4D97-AF65-F5344CB8AC3E}">
        <p14:creationId xmlns:p14="http://schemas.microsoft.com/office/powerpoint/2010/main" val="3184972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1.2 History. Causation vs. correlation</a:t>
            </a:r>
          </a:p>
        </p:txBody>
      </p:sp>
      <p:sp>
        <p:nvSpPr>
          <p:cNvPr id="3" name="Rectangle 2"/>
          <p:cNvSpPr/>
          <p:nvPr/>
        </p:nvSpPr>
        <p:spPr>
          <a:xfrm>
            <a:off x="393700" y="1380341"/>
            <a:ext cx="8013700" cy="1754326"/>
          </a:xfrm>
          <a:prstGeom prst="rect">
            <a:avLst/>
          </a:prstGeom>
        </p:spPr>
        <p:txBody>
          <a:bodyPr wrap="square">
            <a:spAutoFit/>
          </a:bodyPr>
          <a:lstStyle/>
          <a:p>
            <a:r>
              <a:rPr lang="en-US" dirty="0">
                <a:latin typeface="Times New Roman" panose="02020603050405020304" pitchFamily="18" charset="0"/>
              </a:rPr>
              <a:t>“The basic fallacy of the method appears to be the assumption that it is possible to set up </a:t>
            </a:r>
            <a:r>
              <a:rPr lang="en-US" i="1" dirty="0">
                <a:latin typeface="Times New Roman" panose="02020603050405020304" pitchFamily="18" charset="0"/>
              </a:rPr>
              <a:t>a priori</a:t>
            </a:r>
            <a:r>
              <a:rPr lang="en-US" dirty="0">
                <a:latin typeface="Times New Roman" panose="02020603050405020304" pitchFamily="18" charset="0"/>
              </a:rPr>
              <a:t> a comparatively simple graphic system which will truly represent the lines of action of several variables upon each other, and upon a common result. . . . The pure mathematics by which this is shown is apparently faultless in the sense of algebraic manipulation, but it is based upon assumptions which are wholly without warrant from the standpoint of concrete, phenomenal actuality.” (Niles, 1922)</a:t>
            </a:r>
            <a:endParaRPr lang="en-US" dirty="0"/>
          </a:p>
        </p:txBody>
      </p:sp>
      <p:sp>
        <p:nvSpPr>
          <p:cNvPr id="4" name="Rectangle 3"/>
          <p:cNvSpPr/>
          <p:nvPr/>
        </p:nvSpPr>
        <p:spPr>
          <a:xfrm>
            <a:off x="393700" y="3592475"/>
            <a:ext cx="8356600" cy="2308324"/>
          </a:xfrm>
          <a:prstGeom prst="rect">
            <a:avLst/>
          </a:prstGeom>
        </p:spPr>
        <p:txBody>
          <a:bodyPr wrap="square">
            <a:spAutoFit/>
          </a:bodyPr>
          <a:lstStyle/>
          <a:p>
            <a:pPr algn="r"/>
            <a:r>
              <a:rPr lang="en-US" dirty="0">
                <a:latin typeface="Times New Roman" panose="02020603050405020304" pitchFamily="18" charset="0"/>
              </a:rPr>
              <a:t>“The writer has never made the preposterous claim that the theory of path coefficients provides a general formula for the deduction of causal relations. He wishes to submit that </a:t>
            </a:r>
            <a:r>
              <a:rPr lang="en-US" b="1" dirty="0">
                <a:latin typeface="Times New Roman" panose="02020603050405020304" pitchFamily="18" charset="0"/>
              </a:rPr>
              <a:t>the </a:t>
            </a:r>
            <a:r>
              <a:rPr lang="en-US" b="1" i="1" dirty="0">
                <a:latin typeface="Times New Roman" panose="02020603050405020304" pitchFamily="18" charset="0"/>
              </a:rPr>
              <a:t>combination</a:t>
            </a:r>
            <a:r>
              <a:rPr lang="en-US" b="1" dirty="0">
                <a:latin typeface="Times New Roman" panose="02020603050405020304" pitchFamily="18" charset="0"/>
              </a:rPr>
              <a:t> of knowledge of correlations with knowledge of causal relations, to obtain certain results</a:t>
            </a:r>
            <a:r>
              <a:rPr lang="en-US" dirty="0">
                <a:latin typeface="Times New Roman" panose="02020603050405020304" pitchFamily="18" charset="0"/>
              </a:rPr>
              <a:t>, is a different thing from the </a:t>
            </a:r>
            <a:r>
              <a:rPr lang="en-US" i="1" dirty="0">
                <a:latin typeface="Times New Roman" panose="02020603050405020304" pitchFamily="18" charset="0"/>
              </a:rPr>
              <a:t>deduction</a:t>
            </a:r>
            <a:r>
              <a:rPr lang="en-US" dirty="0">
                <a:latin typeface="Times New Roman" panose="02020603050405020304" pitchFamily="18" charset="0"/>
              </a:rPr>
              <a:t> of causal relations from correlations implied by Niles’s statement. </a:t>
            </a:r>
            <a:r>
              <a:rPr lang="en-US" b="1" dirty="0">
                <a:latin typeface="Times New Roman" panose="02020603050405020304" pitchFamily="18" charset="0"/>
              </a:rPr>
              <a:t>Prior knowledge of the causal relations is assumed as a prerequisite in the former case. </a:t>
            </a:r>
            <a:r>
              <a:rPr lang="en-US" dirty="0">
                <a:latin typeface="Times New Roman" panose="02020603050405020304" pitchFamily="18" charset="0"/>
              </a:rPr>
              <a:t>Whether such knowledge is ever possible seems to be the subject of Niles’s philosophical discussion of the nature of causation.” (Wright, 1923)</a:t>
            </a:r>
            <a:endParaRPr lang="en-US" dirty="0"/>
          </a:p>
        </p:txBody>
      </p:sp>
    </p:spTree>
    <p:extLst>
      <p:ext uri="{BB962C8B-B14F-4D97-AF65-F5344CB8AC3E}">
        <p14:creationId xmlns:p14="http://schemas.microsoft.com/office/powerpoint/2010/main" val="3988497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My Goals</a:t>
            </a:r>
          </a:p>
        </p:txBody>
      </p:sp>
      <p:sp>
        <p:nvSpPr>
          <p:cNvPr id="3" name="Content Placeholder 2"/>
          <p:cNvSpPr>
            <a:spLocks noGrp="1"/>
          </p:cNvSpPr>
          <p:nvPr>
            <p:ph idx="1"/>
          </p:nvPr>
        </p:nvSpPr>
        <p:spPr>
          <a:xfrm>
            <a:off x="373817" y="911224"/>
            <a:ext cx="8515350" cy="5699437"/>
          </a:xfrm>
        </p:spPr>
        <p:txBody>
          <a:bodyPr/>
          <a:lstStyle/>
          <a:p>
            <a:endParaRPr lang="en-US" dirty="0"/>
          </a:p>
          <a:p>
            <a:r>
              <a:rPr lang="en-US" dirty="0"/>
              <a:t>Familiarize you with the concepts and history behind SEM</a:t>
            </a:r>
          </a:p>
          <a:p>
            <a:endParaRPr lang="en-US" dirty="0"/>
          </a:p>
          <a:p>
            <a:r>
              <a:rPr lang="en-US" dirty="0"/>
              <a:t>Prepare you to construct, evaluate, and interpret SEMs</a:t>
            </a:r>
          </a:p>
          <a:p>
            <a:endParaRPr lang="en-US" dirty="0"/>
          </a:p>
          <a:p>
            <a:r>
              <a:rPr lang="en-US" dirty="0"/>
              <a:t>Focus on practical skills!</a:t>
            </a:r>
          </a:p>
          <a:p>
            <a:endParaRPr lang="en-US" dirty="0"/>
          </a:p>
          <a:p>
            <a:r>
              <a:rPr lang="en-US" dirty="0">
                <a:solidFill>
                  <a:schemeClr val="bg1">
                    <a:lumMod val="65000"/>
                  </a:schemeClr>
                </a:solidFill>
              </a:rPr>
              <a:t>Decide if, when, and what kind of SEM is right for you</a:t>
            </a:r>
          </a:p>
          <a:p>
            <a:endParaRPr lang="en-US" dirty="0"/>
          </a:p>
          <a:p>
            <a:pPr marL="0" indent="0">
              <a:buNone/>
            </a:pPr>
            <a:endParaRPr lang="en-US" dirty="0"/>
          </a:p>
        </p:txBody>
      </p:sp>
    </p:spTree>
    <p:extLst>
      <p:ext uri="{BB962C8B-B14F-4D97-AF65-F5344CB8AC3E}">
        <p14:creationId xmlns:p14="http://schemas.microsoft.com/office/powerpoint/2010/main" val="1448183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1.2 History. Factor Analysis</a:t>
            </a:r>
          </a:p>
        </p:txBody>
      </p:sp>
      <p:pic>
        <p:nvPicPr>
          <p:cNvPr id="5" name="Picture 4"/>
          <p:cNvPicPr>
            <a:picLocks noChangeAspect="1"/>
          </p:cNvPicPr>
          <p:nvPr/>
        </p:nvPicPr>
        <p:blipFill>
          <a:blip r:embed="rId2"/>
          <a:stretch>
            <a:fillRect/>
          </a:stretch>
        </p:blipFill>
        <p:spPr>
          <a:xfrm>
            <a:off x="3759988" y="2161672"/>
            <a:ext cx="5193512" cy="2897433"/>
          </a:xfrm>
          <a:prstGeom prst="rect">
            <a:avLst/>
          </a:prstGeom>
        </p:spPr>
      </p:pic>
      <p:pic>
        <p:nvPicPr>
          <p:cNvPr id="5122" name="Picture 2" descr="http://www.biografiasyvidas.com/biografia/s/fotos/spearm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5" y="2110201"/>
            <a:ext cx="3238500" cy="30003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8775" y="5110577"/>
            <a:ext cx="1882247" cy="646331"/>
          </a:xfrm>
          <a:prstGeom prst="rect">
            <a:avLst/>
          </a:prstGeom>
          <a:noFill/>
        </p:spPr>
        <p:txBody>
          <a:bodyPr wrap="none" rtlCol="0">
            <a:spAutoFit/>
          </a:bodyPr>
          <a:lstStyle/>
          <a:p>
            <a:r>
              <a:rPr lang="en-US" dirty="0"/>
              <a:t>Charles Spearman</a:t>
            </a:r>
          </a:p>
          <a:p>
            <a:r>
              <a:rPr lang="en-US" dirty="0"/>
              <a:t>1863-1945</a:t>
            </a:r>
          </a:p>
        </p:txBody>
      </p:sp>
    </p:spTree>
    <p:extLst>
      <p:ext uri="{BB962C8B-B14F-4D97-AF65-F5344CB8AC3E}">
        <p14:creationId xmlns:p14="http://schemas.microsoft.com/office/powerpoint/2010/main" val="1298128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1.2 History. 2</a:t>
            </a:r>
            <a:r>
              <a:rPr lang="en-US" sz="3600" baseline="30000" dirty="0">
                <a:solidFill>
                  <a:schemeClr val="bg1"/>
                </a:solidFill>
              </a:rPr>
              <a:t>nd</a:t>
            </a:r>
            <a:r>
              <a:rPr lang="en-US" sz="3600" dirty="0">
                <a:solidFill>
                  <a:schemeClr val="bg1"/>
                </a:solidFill>
              </a:rPr>
              <a:t> Generation SEM</a:t>
            </a:r>
          </a:p>
        </p:txBody>
      </p:sp>
      <p:pic>
        <p:nvPicPr>
          <p:cNvPr id="7170" name="Picture 2" descr="https://www.psychometricsociety.org/sites/default/files/content_image/Karl_G_Joreskog_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125" y="878649"/>
            <a:ext cx="2809875" cy="380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08162" y="977318"/>
            <a:ext cx="1402756" cy="646331"/>
          </a:xfrm>
          <a:prstGeom prst="rect">
            <a:avLst/>
          </a:prstGeom>
          <a:noFill/>
        </p:spPr>
        <p:txBody>
          <a:bodyPr wrap="none" rtlCol="0">
            <a:spAutoFit/>
          </a:bodyPr>
          <a:lstStyle/>
          <a:p>
            <a:pPr algn="r"/>
            <a:r>
              <a:rPr lang="en-US" dirty="0">
                <a:solidFill>
                  <a:schemeClr val="bg1"/>
                </a:solidFill>
              </a:rPr>
              <a:t>Karl </a:t>
            </a:r>
            <a:r>
              <a:rPr lang="en-US" dirty="0" err="1">
                <a:solidFill>
                  <a:schemeClr val="bg1"/>
                </a:solidFill>
              </a:rPr>
              <a:t>Jöreskog</a:t>
            </a:r>
            <a:endParaRPr lang="en-US" dirty="0">
              <a:solidFill>
                <a:schemeClr val="bg1"/>
              </a:solidFill>
            </a:endParaRPr>
          </a:p>
          <a:p>
            <a:pPr algn="r"/>
            <a:r>
              <a:rPr lang="en-US" dirty="0">
                <a:solidFill>
                  <a:schemeClr val="bg1"/>
                </a:solidFill>
              </a:rPr>
              <a:t>1935-</a:t>
            </a:r>
          </a:p>
        </p:txBody>
      </p:sp>
      <p:pic>
        <p:nvPicPr>
          <p:cNvPr id="7172" name="Picture 4" descr="http://ecx.images-amazon.com/images/I/41meJeT7ZEL._SX258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574" y="878649"/>
            <a:ext cx="3101823" cy="38057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a:spLocks noGrp="1"/>
          </p:cNvSpPr>
          <p:nvPr>
            <p:ph idx="1"/>
          </p:nvPr>
        </p:nvSpPr>
        <p:spPr>
          <a:xfrm>
            <a:off x="299490" y="5000868"/>
            <a:ext cx="8545019" cy="1653932"/>
          </a:xfrm>
        </p:spPr>
        <p:txBody>
          <a:bodyPr>
            <a:normAutofit/>
          </a:bodyPr>
          <a:lstStyle/>
          <a:p>
            <a:r>
              <a:rPr lang="en-US" dirty="0"/>
              <a:t>LISREL = combine path and factor analysis</a:t>
            </a:r>
          </a:p>
          <a:p>
            <a:r>
              <a:rPr lang="en-US" dirty="0"/>
              <a:t>Model fit using covariance and ML estimation</a:t>
            </a:r>
          </a:p>
          <a:p>
            <a:r>
              <a:rPr lang="en-US" dirty="0"/>
              <a:t>Assess and compare fit of multivariate model</a:t>
            </a:r>
          </a:p>
        </p:txBody>
      </p:sp>
    </p:spTree>
    <p:extLst>
      <p:ext uri="{BB962C8B-B14F-4D97-AF65-F5344CB8AC3E}">
        <p14:creationId xmlns:p14="http://schemas.microsoft.com/office/powerpoint/2010/main" val="3811080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19730" y="823839"/>
            <a:ext cx="2600688" cy="3915321"/>
          </a:xfrm>
          <a:prstGeom prst="rect">
            <a:avLst/>
          </a:prstGeom>
        </p:spPr>
      </p:pic>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1.2 History. 3</a:t>
            </a:r>
            <a:r>
              <a:rPr lang="en-US" sz="3600" baseline="30000" dirty="0">
                <a:solidFill>
                  <a:schemeClr val="bg1"/>
                </a:solidFill>
              </a:rPr>
              <a:t>rd</a:t>
            </a:r>
            <a:r>
              <a:rPr lang="en-US" sz="3600" dirty="0">
                <a:solidFill>
                  <a:schemeClr val="bg1"/>
                </a:solidFill>
              </a:rPr>
              <a:t> Generation SEM</a:t>
            </a:r>
          </a:p>
        </p:txBody>
      </p:sp>
      <p:sp>
        <p:nvSpPr>
          <p:cNvPr id="8" name="TextBox 7"/>
          <p:cNvSpPr txBox="1"/>
          <p:nvPr/>
        </p:nvSpPr>
        <p:spPr>
          <a:xfrm>
            <a:off x="1720074" y="4092829"/>
            <a:ext cx="1254126" cy="646331"/>
          </a:xfrm>
          <a:prstGeom prst="rect">
            <a:avLst/>
          </a:prstGeom>
          <a:noFill/>
        </p:spPr>
        <p:txBody>
          <a:bodyPr wrap="none" rtlCol="0">
            <a:spAutoFit/>
          </a:bodyPr>
          <a:lstStyle/>
          <a:p>
            <a:pPr algn="r"/>
            <a:r>
              <a:rPr lang="en-US" dirty="0">
                <a:solidFill>
                  <a:schemeClr val="bg1"/>
                </a:solidFill>
              </a:rPr>
              <a:t>Judea Pearl</a:t>
            </a:r>
          </a:p>
          <a:p>
            <a:pPr algn="r"/>
            <a:r>
              <a:rPr lang="en-US" dirty="0">
                <a:solidFill>
                  <a:schemeClr val="bg1"/>
                </a:solidFill>
              </a:rPr>
              <a:t>1936-</a:t>
            </a:r>
          </a:p>
        </p:txBody>
      </p:sp>
      <p:sp>
        <p:nvSpPr>
          <p:cNvPr id="9" name="Content Placeholder 2"/>
          <p:cNvSpPr>
            <a:spLocks noGrp="1"/>
          </p:cNvSpPr>
          <p:nvPr>
            <p:ph idx="1"/>
          </p:nvPr>
        </p:nvSpPr>
        <p:spPr>
          <a:xfrm>
            <a:off x="299490" y="5000868"/>
            <a:ext cx="8545019" cy="1653932"/>
          </a:xfrm>
        </p:spPr>
        <p:txBody>
          <a:bodyPr>
            <a:normAutofit/>
          </a:bodyPr>
          <a:lstStyle/>
          <a:p>
            <a:r>
              <a:rPr lang="en-US" dirty="0"/>
              <a:t>Unite SEM with graph theory</a:t>
            </a:r>
          </a:p>
          <a:p>
            <a:r>
              <a:rPr lang="en-US" dirty="0"/>
              <a:t>Causality is central</a:t>
            </a:r>
          </a:p>
          <a:p>
            <a:r>
              <a:rPr lang="en-US" dirty="0"/>
              <a:t>Flexible methods with piecewise approach</a:t>
            </a:r>
          </a:p>
        </p:txBody>
      </p:sp>
      <p:pic>
        <p:nvPicPr>
          <p:cNvPr id="8194" name="Picture 2" descr="http://ecx.images-amazon.com/images/I/51xNMvkSlYL._SX331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7575" y="823838"/>
            <a:ext cx="2612829" cy="3915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222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1.2 History. SEM and Ecology</a:t>
            </a:r>
          </a:p>
        </p:txBody>
      </p:sp>
      <p:pic>
        <p:nvPicPr>
          <p:cNvPr id="10" name="Picture 6" descr="Sci2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296" y="685800"/>
            <a:ext cx="6783408" cy="608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0842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1.2 History. SEM and Ecology</a:t>
            </a:r>
          </a:p>
        </p:txBody>
      </p:sp>
      <p:pic>
        <p:nvPicPr>
          <p:cNvPr id="4" name="Picture 3"/>
          <p:cNvPicPr>
            <a:picLocks noChangeAspect="1"/>
          </p:cNvPicPr>
          <p:nvPr/>
        </p:nvPicPr>
        <p:blipFill>
          <a:blip r:embed="rId2"/>
          <a:stretch>
            <a:fillRect/>
          </a:stretch>
        </p:blipFill>
        <p:spPr>
          <a:xfrm>
            <a:off x="808780" y="1113685"/>
            <a:ext cx="7526439" cy="4563709"/>
          </a:xfrm>
          <a:prstGeom prst="rect">
            <a:avLst/>
          </a:prstGeom>
        </p:spPr>
      </p:pic>
      <p:sp>
        <p:nvSpPr>
          <p:cNvPr id="6" name="TextBox 5"/>
          <p:cNvSpPr txBox="1"/>
          <p:nvPr/>
        </p:nvSpPr>
        <p:spPr>
          <a:xfrm>
            <a:off x="5890062" y="5492728"/>
            <a:ext cx="2445157" cy="369332"/>
          </a:xfrm>
          <a:prstGeom prst="rect">
            <a:avLst/>
          </a:prstGeom>
          <a:noFill/>
        </p:spPr>
        <p:txBody>
          <a:bodyPr wrap="none" rtlCol="0">
            <a:spAutoFit/>
          </a:bodyPr>
          <a:lstStyle/>
          <a:p>
            <a:r>
              <a:rPr lang="en-US" dirty="0"/>
              <a:t>Wootton (1994) </a:t>
            </a:r>
            <a:r>
              <a:rPr lang="en-US" i="1" dirty="0"/>
              <a:t>Ecology</a:t>
            </a:r>
            <a:endParaRPr lang="en-US" dirty="0"/>
          </a:p>
        </p:txBody>
      </p:sp>
    </p:spTree>
    <p:extLst>
      <p:ext uri="{BB962C8B-B14F-4D97-AF65-F5344CB8AC3E}">
        <p14:creationId xmlns:p14="http://schemas.microsoft.com/office/powerpoint/2010/main" val="2868109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1.2 History. SEM and Ecology</a:t>
            </a:r>
          </a:p>
        </p:txBody>
      </p:sp>
      <p:pic>
        <p:nvPicPr>
          <p:cNvPr id="9218" name="Picture 2" descr="https://profile.usgs.gov/myscience/upload_folder/gen39968jim_portrait_033_cropped_sm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75" y="812800"/>
            <a:ext cx="2286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295775" y="3200400"/>
            <a:ext cx="1093634" cy="369332"/>
          </a:xfrm>
          <a:prstGeom prst="rect">
            <a:avLst/>
          </a:prstGeom>
          <a:noFill/>
        </p:spPr>
        <p:txBody>
          <a:bodyPr wrap="none" rtlCol="0">
            <a:spAutoFit/>
          </a:bodyPr>
          <a:lstStyle/>
          <a:p>
            <a:pPr algn="r"/>
            <a:r>
              <a:rPr lang="en-US" dirty="0">
                <a:solidFill>
                  <a:schemeClr val="bg1"/>
                </a:solidFill>
              </a:rPr>
              <a:t>Jim Grace</a:t>
            </a:r>
          </a:p>
        </p:txBody>
      </p:sp>
      <p:pic>
        <p:nvPicPr>
          <p:cNvPr id="9220" name="Picture 4" descr="http://ecx.images-amazon.com/images/I/51LcJZS6R8L._SX331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2321" y="3797300"/>
            <a:ext cx="1906908" cy="2857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596486" y="6184900"/>
            <a:ext cx="652743" cy="369332"/>
          </a:xfrm>
          <a:prstGeom prst="rect">
            <a:avLst/>
          </a:prstGeom>
          <a:noFill/>
        </p:spPr>
        <p:txBody>
          <a:bodyPr wrap="none" rtlCol="0">
            <a:spAutoFit/>
          </a:bodyPr>
          <a:lstStyle/>
          <a:p>
            <a:pPr algn="r"/>
            <a:r>
              <a:rPr lang="en-US" dirty="0">
                <a:solidFill>
                  <a:schemeClr val="bg1"/>
                </a:solidFill>
              </a:rPr>
              <a:t>2006</a:t>
            </a:r>
          </a:p>
        </p:txBody>
      </p:sp>
      <p:pic>
        <p:nvPicPr>
          <p:cNvPr id="3" name="Picture 2"/>
          <p:cNvPicPr>
            <a:picLocks noChangeAspect="1"/>
          </p:cNvPicPr>
          <p:nvPr/>
        </p:nvPicPr>
        <p:blipFill>
          <a:blip r:embed="rId4"/>
          <a:stretch>
            <a:fillRect/>
          </a:stretch>
        </p:blipFill>
        <p:spPr>
          <a:xfrm>
            <a:off x="5577209" y="812800"/>
            <a:ext cx="2768601" cy="2857500"/>
          </a:xfrm>
          <a:prstGeom prst="rect">
            <a:avLst/>
          </a:prstGeom>
        </p:spPr>
      </p:pic>
      <p:sp>
        <p:nvSpPr>
          <p:cNvPr id="11" name="TextBox 10"/>
          <p:cNvSpPr txBox="1"/>
          <p:nvPr/>
        </p:nvSpPr>
        <p:spPr>
          <a:xfrm>
            <a:off x="6867648" y="812800"/>
            <a:ext cx="1478162" cy="369332"/>
          </a:xfrm>
          <a:prstGeom prst="rect">
            <a:avLst/>
          </a:prstGeom>
          <a:noFill/>
        </p:spPr>
        <p:txBody>
          <a:bodyPr wrap="none" rtlCol="0">
            <a:spAutoFit/>
          </a:bodyPr>
          <a:lstStyle/>
          <a:p>
            <a:pPr algn="r"/>
            <a:r>
              <a:rPr lang="en-US" dirty="0">
                <a:solidFill>
                  <a:schemeClr val="bg1"/>
                </a:solidFill>
              </a:rPr>
              <a:t>Jarrett Byrnes</a:t>
            </a:r>
          </a:p>
        </p:txBody>
      </p:sp>
      <p:pic>
        <p:nvPicPr>
          <p:cNvPr id="9224" name="Picture 8" descr="https://www.usherbrooke.ca/biologie/fileadmin/_migrated/pics/ShipleyW.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001" y="812800"/>
            <a:ext cx="2118518" cy="286286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667576" y="3200400"/>
            <a:ext cx="1194686" cy="369332"/>
          </a:xfrm>
          <a:prstGeom prst="rect">
            <a:avLst/>
          </a:prstGeom>
          <a:noFill/>
        </p:spPr>
        <p:txBody>
          <a:bodyPr wrap="none" rtlCol="0">
            <a:spAutoFit/>
          </a:bodyPr>
          <a:lstStyle/>
          <a:p>
            <a:pPr algn="r"/>
            <a:r>
              <a:rPr lang="en-US" dirty="0">
                <a:solidFill>
                  <a:schemeClr val="bg1"/>
                </a:solidFill>
              </a:rPr>
              <a:t>Bill Shipley</a:t>
            </a:r>
          </a:p>
        </p:txBody>
      </p:sp>
      <p:pic>
        <p:nvPicPr>
          <p:cNvPr id="9226" name="Picture 10" descr="http://ecx.images-amazon.com/images/I/51tcWIBVgML._SX324_BO1,204,203,200_.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5438" y="3797300"/>
            <a:ext cx="1866824"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209519" y="6184900"/>
            <a:ext cx="652743" cy="369332"/>
          </a:xfrm>
          <a:prstGeom prst="rect">
            <a:avLst/>
          </a:prstGeom>
          <a:noFill/>
        </p:spPr>
        <p:txBody>
          <a:bodyPr wrap="none" rtlCol="0">
            <a:spAutoFit/>
          </a:bodyPr>
          <a:lstStyle/>
          <a:p>
            <a:pPr algn="r"/>
            <a:r>
              <a:rPr lang="en-US" dirty="0">
                <a:solidFill>
                  <a:schemeClr val="bg1"/>
                </a:solidFill>
              </a:rPr>
              <a:t>2002</a:t>
            </a:r>
          </a:p>
        </p:txBody>
      </p:sp>
    </p:spTree>
    <p:extLst>
      <p:ext uri="{BB962C8B-B14F-4D97-AF65-F5344CB8AC3E}">
        <p14:creationId xmlns:p14="http://schemas.microsoft.com/office/powerpoint/2010/main" val="762810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1.3 From ANOVA to SEM</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62165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1.3 From ANOVA to SEM. Whalen et al. 2013</a:t>
            </a:r>
          </a:p>
        </p:txBody>
      </p:sp>
      <p:pic>
        <p:nvPicPr>
          <p:cNvPr id="4" name="Picture 3"/>
          <p:cNvPicPr>
            <a:picLocks noChangeAspect="1"/>
          </p:cNvPicPr>
          <p:nvPr/>
        </p:nvPicPr>
        <p:blipFill>
          <a:blip r:embed="rId2"/>
          <a:stretch>
            <a:fillRect/>
          </a:stretch>
        </p:blipFill>
        <p:spPr>
          <a:xfrm>
            <a:off x="604546" y="685800"/>
            <a:ext cx="7934908" cy="1977348"/>
          </a:xfrm>
          <a:prstGeom prst="rect">
            <a:avLst/>
          </a:prstGeom>
        </p:spPr>
      </p:pic>
      <p:pic>
        <p:nvPicPr>
          <p:cNvPr id="12290" name="Picture 2" descr="https://pbs.twimg.com/profile_images/524450299277099009/8A-MJmdp.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382" y="3114923"/>
            <a:ext cx="3201236" cy="32012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1544032" y="2663148"/>
            <a:ext cx="6264463" cy="4173699"/>
          </a:xfrm>
          <a:prstGeom prst="rect">
            <a:avLst/>
          </a:prstGeom>
        </p:spPr>
      </p:pic>
    </p:spTree>
    <p:extLst>
      <p:ext uri="{BB962C8B-B14F-4D97-AF65-F5344CB8AC3E}">
        <p14:creationId xmlns:p14="http://schemas.microsoft.com/office/powerpoint/2010/main" val="122855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53649" y="1460932"/>
            <a:ext cx="2252796" cy="4782418"/>
          </a:xfrm>
          <a:prstGeom prst="rect">
            <a:avLst/>
          </a:prstGeom>
        </p:spPr>
      </p:pic>
      <p:pic>
        <p:nvPicPr>
          <p:cNvPr id="12" name="Picture 11"/>
          <p:cNvPicPr>
            <a:picLocks noChangeAspect="1"/>
          </p:cNvPicPr>
          <p:nvPr/>
        </p:nvPicPr>
        <p:blipFill>
          <a:blip r:embed="rId3"/>
          <a:stretch>
            <a:fillRect/>
          </a:stretch>
        </p:blipFill>
        <p:spPr>
          <a:xfrm>
            <a:off x="3463894" y="1398437"/>
            <a:ext cx="2252796" cy="4782418"/>
          </a:xfrm>
          <a:prstGeom prst="rect">
            <a:avLst/>
          </a:prstGeom>
        </p:spPr>
      </p:pic>
      <p:pic>
        <p:nvPicPr>
          <p:cNvPr id="13" name="Picture 12"/>
          <p:cNvPicPr>
            <a:picLocks noChangeAspect="1"/>
          </p:cNvPicPr>
          <p:nvPr/>
        </p:nvPicPr>
        <p:blipFill>
          <a:blip r:embed="rId3"/>
          <a:stretch>
            <a:fillRect/>
          </a:stretch>
        </p:blipFill>
        <p:spPr>
          <a:xfrm>
            <a:off x="5315506" y="1327683"/>
            <a:ext cx="2252796" cy="4782418"/>
          </a:xfrm>
          <a:prstGeom prst="rect">
            <a:avLst/>
          </a:prstGeom>
        </p:spPr>
      </p:pic>
      <p:pic>
        <p:nvPicPr>
          <p:cNvPr id="15" name="Picture 14"/>
          <p:cNvPicPr>
            <a:picLocks noChangeAspect="1"/>
          </p:cNvPicPr>
          <p:nvPr/>
        </p:nvPicPr>
        <p:blipFill>
          <a:blip r:embed="rId4"/>
          <a:stretch>
            <a:fillRect/>
          </a:stretch>
        </p:blipFill>
        <p:spPr>
          <a:xfrm>
            <a:off x="-1682004" y="1365755"/>
            <a:ext cx="1458894" cy="1432686"/>
          </a:xfrm>
          <a:prstGeom prst="rect">
            <a:avLst/>
          </a:prstGeom>
        </p:spPr>
      </p:pic>
      <p:pic>
        <p:nvPicPr>
          <p:cNvPr id="17" name="Picture 16"/>
          <p:cNvPicPr>
            <a:picLocks noChangeAspect="1"/>
          </p:cNvPicPr>
          <p:nvPr/>
        </p:nvPicPr>
        <p:blipFill>
          <a:blip r:embed="rId5"/>
          <a:stretch>
            <a:fillRect/>
          </a:stretch>
        </p:blipFill>
        <p:spPr>
          <a:xfrm>
            <a:off x="9454312" y="668694"/>
            <a:ext cx="865278" cy="940055"/>
          </a:xfrm>
          <a:prstGeom prst="rect">
            <a:avLst/>
          </a:prstGeom>
        </p:spPr>
      </p:pic>
      <p:pic>
        <p:nvPicPr>
          <p:cNvPr id="18" name="Picture 17"/>
          <p:cNvPicPr>
            <a:picLocks noChangeAspect="1"/>
          </p:cNvPicPr>
          <p:nvPr/>
        </p:nvPicPr>
        <p:blipFill>
          <a:blip r:embed="rId6"/>
          <a:stretch>
            <a:fillRect/>
          </a:stretch>
        </p:blipFill>
        <p:spPr>
          <a:xfrm rot="3154726">
            <a:off x="-2356631" y="2521053"/>
            <a:ext cx="1021232" cy="1434588"/>
          </a:xfrm>
          <a:prstGeom prst="rect">
            <a:avLst/>
          </a:prstGeom>
        </p:spPr>
      </p:pic>
      <p:pic>
        <p:nvPicPr>
          <p:cNvPr id="19" name="Picture 18"/>
          <p:cNvPicPr>
            <a:picLocks noChangeAspect="1"/>
          </p:cNvPicPr>
          <p:nvPr/>
        </p:nvPicPr>
        <p:blipFill>
          <a:blip r:embed="rId7"/>
          <a:stretch>
            <a:fillRect/>
          </a:stretch>
        </p:blipFill>
        <p:spPr>
          <a:xfrm>
            <a:off x="2253649" y="1460932"/>
            <a:ext cx="2248214" cy="4772691"/>
          </a:xfrm>
          <a:prstGeom prst="rect">
            <a:avLst/>
          </a:prstGeom>
        </p:spPr>
      </p:pic>
      <p:pic>
        <p:nvPicPr>
          <p:cNvPr id="26" name="Picture 25"/>
          <p:cNvPicPr>
            <a:picLocks noChangeAspect="1"/>
          </p:cNvPicPr>
          <p:nvPr/>
        </p:nvPicPr>
        <p:blipFill>
          <a:blip r:embed="rId8"/>
          <a:stretch>
            <a:fillRect/>
          </a:stretch>
        </p:blipFill>
        <p:spPr>
          <a:xfrm rot="1476047">
            <a:off x="5981157" y="-707356"/>
            <a:ext cx="648896" cy="558051"/>
          </a:xfrm>
          <a:prstGeom prst="rect">
            <a:avLst/>
          </a:prstGeom>
        </p:spPr>
      </p:pic>
      <p:pic>
        <p:nvPicPr>
          <p:cNvPr id="14" name="Picture 13"/>
          <p:cNvPicPr>
            <a:picLocks noChangeAspect="1"/>
          </p:cNvPicPr>
          <p:nvPr/>
        </p:nvPicPr>
        <p:blipFill>
          <a:blip r:embed="rId5"/>
          <a:stretch>
            <a:fillRect/>
          </a:stretch>
        </p:blipFill>
        <p:spPr>
          <a:xfrm rot="14614835">
            <a:off x="-1190138" y="3884767"/>
            <a:ext cx="585863" cy="636493"/>
          </a:xfrm>
          <a:prstGeom prst="rect">
            <a:avLst/>
          </a:prstGeom>
        </p:spPr>
      </p:pic>
      <p:pic>
        <p:nvPicPr>
          <p:cNvPr id="22" name="Picture 21"/>
          <p:cNvPicPr>
            <a:picLocks noChangeAspect="1"/>
          </p:cNvPicPr>
          <p:nvPr/>
        </p:nvPicPr>
        <p:blipFill>
          <a:blip r:embed="rId7"/>
          <a:stretch>
            <a:fillRect/>
          </a:stretch>
        </p:blipFill>
        <p:spPr>
          <a:xfrm>
            <a:off x="5320088" y="1345669"/>
            <a:ext cx="2248214" cy="4772691"/>
          </a:xfrm>
          <a:prstGeom prst="rect">
            <a:avLst/>
          </a:prstGeom>
        </p:spPr>
      </p:pic>
      <p:pic>
        <p:nvPicPr>
          <p:cNvPr id="16" name="Picture 15"/>
          <p:cNvPicPr>
            <a:picLocks noChangeAspect="1"/>
          </p:cNvPicPr>
          <p:nvPr/>
        </p:nvPicPr>
        <p:blipFill>
          <a:blip r:embed="rId6"/>
          <a:stretch>
            <a:fillRect/>
          </a:stretch>
        </p:blipFill>
        <p:spPr>
          <a:xfrm rot="11023303">
            <a:off x="9366903" y="3362566"/>
            <a:ext cx="697022" cy="979150"/>
          </a:xfrm>
          <a:prstGeom prst="rect">
            <a:avLst/>
          </a:prstGeom>
        </p:spPr>
      </p:pic>
      <p:pic>
        <p:nvPicPr>
          <p:cNvPr id="20" name="Picture 19"/>
          <p:cNvPicPr>
            <a:picLocks noChangeAspect="1"/>
          </p:cNvPicPr>
          <p:nvPr/>
        </p:nvPicPr>
        <p:blipFill>
          <a:blip r:embed="rId4"/>
          <a:stretch>
            <a:fillRect/>
          </a:stretch>
        </p:blipFill>
        <p:spPr>
          <a:xfrm rot="6575238">
            <a:off x="9504619" y="1545167"/>
            <a:ext cx="1646554" cy="1616975"/>
          </a:xfrm>
          <a:prstGeom prst="rect">
            <a:avLst/>
          </a:prstGeom>
        </p:spPr>
      </p:pic>
      <p:pic>
        <p:nvPicPr>
          <p:cNvPr id="6" name="Picture 5"/>
          <p:cNvPicPr>
            <a:picLocks noChangeAspect="1"/>
          </p:cNvPicPr>
          <p:nvPr/>
        </p:nvPicPr>
        <p:blipFill>
          <a:blip r:embed="rId9"/>
          <a:stretch>
            <a:fillRect/>
          </a:stretch>
        </p:blipFill>
        <p:spPr>
          <a:xfrm rot="18794293">
            <a:off x="2384344" y="-937309"/>
            <a:ext cx="299829" cy="257853"/>
          </a:xfrm>
          <a:prstGeom prst="rect">
            <a:avLst/>
          </a:prstGeom>
        </p:spPr>
      </p:pic>
      <p:pic>
        <p:nvPicPr>
          <p:cNvPr id="7" name="Picture 6"/>
          <p:cNvPicPr>
            <a:picLocks noChangeAspect="1"/>
          </p:cNvPicPr>
          <p:nvPr/>
        </p:nvPicPr>
        <p:blipFill>
          <a:blip r:embed="rId8"/>
          <a:stretch>
            <a:fillRect/>
          </a:stretch>
        </p:blipFill>
        <p:spPr>
          <a:xfrm rot="1965227">
            <a:off x="3248431" y="-1091476"/>
            <a:ext cx="657283" cy="565264"/>
          </a:xfrm>
          <a:prstGeom prst="rect">
            <a:avLst/>
          </a:prstGeom>
        </p:spPr>
      </p:pic>
      <p:pic>
        <p:nvPicPr>
          <p:cNvPr id="8" name="Picture 7"/>
          <p:cNvPicPr>
            <a:picLocks noChangeAspect="1"/>
          </p:cNvPicPr>
          <p:nvPr/>
        </p:nvPicPr>
        <p:blipFill>
          <a:blip r:embed="rId10"/>
          <a:stretch>
            <a:fillRect/>
          </a:stretch>
        </p:blipFill>
        <p:spPr>
          <a:xfrm rot="4599168">
            <a:off x="4363731" y="-1163782"/>
            <a:ext cx="229886" cy="317083"/>
          </a:xfrm>
          <a:prstGeom prst="rect">
            <a:avLst/>
          </a:prstGeom>
        </p:spPr>
      </p:pic>
      <p:pic>
        <p:nvPicPr>
          <p:cNvPr id="23" name="Picture 22"/>
          <p:cNvPicPr>
            <a:picLocks noChangeAspect="1"/>
          </p:cNvPicPr>
          <p:nvPr/>
        </p:nvPicPr>
        <p:blipFill>
          <a:blip r:embed="rId8"/>
          <a:stretch>
            <a:fillRect/>
          </a:stretch>
        </p:blipFill>
        <p:spPr>
          <a:xfrm rot="6400418">
            <a:off x="2556727" y="-625554"/>
            <a:ext cx="476316" cy="409632"/>
          </a:xfrm>
          <a:prstGeom prst="rect">
            <a:avLst/>
          </a:prstGeom>
        </p:spPr>
      </p:pic>
      <p:pic>
        <p:nvPicPr>
          <p:cNvPr id="24" name="Picture 23"/>
          <p:cNvPicPr>
            <a:picLocks noChangeAspect="1"/>
          </p:cNvPicPr>
          <p:nvPr/>
        </p:nvPicPr>
        <p:blipFill>
          <a:blip r:embed="rId9"/>
          <a:stretch>
            <a:fillRect/>
          </a:stretch>
        </p:blipFill>
        <p:spPr>
          <a:xfrm rot="10800000">
            <a:off x="4730372" y="-793931"/>
            <a:ext cx="317944" cy="273432"/>
          </a:xfrm>
          <a:prstGeom prst="rect">
            <a:avLst/>
          </a:prstGeom>
        </p:spPr>
      </p:pic>
      <p:pic>
        <p:nvPicPr>
          <p:cNvPr id="25" name="Picture 24"/>
          <p:cNvPicPr>
            <a:picLocks noChangeAspect="1"/>
          </p:cNvPicPr>
          <p:nvPr/>
        </p:nvPicPr>
        <p:blipFill>
          <a:blip r:embed="rId9"/>
          <a:stretch>
            <a:fillRect/>
          </a:stretch>
        </p:blipFill>
        <p:spPr>
          <a:xfrm rot="12314945" flipH="1" flipV="1">
            <a:off x="6758601" y="-918940"/>
            <a:ext cx="392034" cy="337149"/>
          </a:xfrm>
          <a:prstGeom prst="rect">
            <a:avLst/>
          </a:prstGeom>
        </p:spPr>
      </p:pic>
      <p:pic>
        <p:nvPicPr>
          <p:cNvPr id="27" name="Picture 26"/>
          <p:cNvPicPr>
            <a:picLocks noChangeAspect="1"/>
          </p:cNvPicPr>
          <p:nvPr/>
        </p:nvPicPr>
        <p:blipFill>
          <a:blip r:embed="rId10"/>
          <a:stretch>
            <a:fillRect/>
          </a:stretch>
        </p:blipFill>
        <p:spPr>
          <a:xfrm rot="18035542">
            <a:off x="2866711" y="-854904"/>
            <a:ext cx="437275" cy="603137"/>
          </a:xfrm>
          <a:prstGeom prst="rect">
            <a:avLst/>
          </a:prstGeom>
        </p:spPr>
      </p:pic>
      <p:pic>
        <p:nvPicPr>
          <p:cNvPr id="28" name="Picture 27"/>
          <p:cNvPicPr>
            <a:picLocks noChangeAspect="1"/>
          </p:cNvPicPr>
          <p:nvPr/>
        </p:nvPicPr>
        <p:blipFill>
          <a:blip r:embed="rId10"/>
          <a:stretch>
            <a:fillRect/>
          </a:stretch>
        </p:blipFill>
        <p:spPr>
          <a:xfrm>
            <a:off x="5915888" y="-1223499"/>
            <a:ext cx="276264" cy="381053"/>
          </a:xfrm>
          <a:prstGeom prst="rect">
            <a:avLst/>
          </a:prstGeom>
        </p:spPr>
      </p:pic>
      <p:sp>
        <p:nvSpPr>
          <p:cNvPr id="29"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1.3 From ANOVA to SEM. Seagrass systems</a:t>
            </a:r>
          </a:p>
        </p:txBody>
      </p:sp>
      <p:pic>
        <p:nvPicPr>
          <p:cNvPr id="9" name="Picture 8"/>
          <p:cNvPicPr>
            <a:picLocks noChangeAspect="1"/>
          </p:cNvPicPr>
          <p:nvPr/>
        </p:nvPicPr>
        <p:blipFill>
          <a:blip r:embed="rId11"/>
          <a:stretch>
            <a:fillRect/>
          </a:stretch>
        </p:blipFill>
        <p:spPr>
          <a:xfrm>
            <a:off x="2378814" y="1035825"/>
            <a:ext cx="4592367" cy="3525231"/>
          </a:xfrm>
          <a:prstGeom prst="rect">
            <a:avLst/>
          </a:prstGeom>
        </p:spPr>
      </p:pic>
    </p:spTree>
    <p:extLst>
      <p:ext uri="{BB962C8B-B14F-4D97-AF65-F5344CB8AC3E}">
        <p14:creationId xmlns:p14="http://schemas.microsoft.com/office/powerpoint/2010/main" val="338216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3.33333E-6 -2.22222E-6 L 0.44549 0.08519 " pathEditMode="relative" rAng="0" ptsTypes="AA">
                                      <p:cBhvr>
                                        <p:cTn id="10" dur="2000" fill="hold"/>
                                        <p:tgtEl>
                                          <p:spTgt spid="15"/>
                                        </p:tgtEl>
                                        <p:attrNameLst>
                                          <p:attrName>ppt_x</p:attrName>
                                          <p:attrName>ppt_y</p:attrName>
                                        </p:attrNameLst>
                                      </p:cBhvr>
                                      <p:rCtr x="22274" y="4259"/>
                                    </p:animMotion>
                                  </p:childTnLst>
                                </p:cTn>
                              </p:par>
                              <p:par>
                                <p:cTn id="11" presetID="42" presetClass="path" presetSubtype="0" accel="50000" decel="50000" fill="hold" nodeType="withEffect">
                                  <p:stCondLst>
                                    <p:cond delay="0"/>
                                  </p:stCondLst>
                                  <p:childTnLst>
                                    <p:animMotion origin="layout" path="M 2.77778E-7 -1.48148E-6 L 0.41059 -0.05879 " pathEditMode="relative" rAng="0" ptsTypes="AA">
                                      <p:cBhvr>
                                        <p:cTn id="12" dur="2000" fill="hold"/>
                                        <p:tgtEl>
                                          <p:spTgt spid="14"/>
                                        </p:tgtEl>
                                        <p:attrNameLst>
                                          <p:attrName>ppt_x</p:attrName>
                                          <p:attrName>ppt_y</p:attrName>
                                        </p:attrNameLst>
                                      </p:cBhvr>
                                      <p:rCtr x="20521" y="-2940"/>
                                    </p:animMotion>
                                  </p:childTnLst>
                                </p:cTn>
                              </p:par>
                              <p:par>
                                <p:cTn id="13" presetID="42" presetClass="path" presetSubtype="0" accel="50000" decel="50000" fill="hold" nodeType="withEffect">
                                  <p:stCondLst>
                                    <p:cond delay="0"/>
                                  </p:stCondLst>
                                  <p:childTnLst>
                                    <p:animMotion origin="layout" path="M -3.88889E-6 -2.22222E-6 L 0.6507 -0.01597 " pathEditMode="relative" rAng="0" ptsTypes="AA">
                                      <p:cBhvr>
                                        <p:cTn id="14" dur="2000" fill="hold"/>
                                        <p:tgtEl>
                                          <p:spTgt spid="18"/>
                                        </p:tgtEl>
                                        <p:attrNameLst>
                                          <p:attrName>ppt_x</p:attrName>
                                          <p:attrName>ppt_y</p:attrName>
                                        </p:attrNameLst>
                                      </p:cBhvr>
                                      <p:rCtr x="32535" y="-810"/>
                                    </p:animMotion>
                                  </p:childTnLst>
                                </p:cTn>
                              </p:par>
                              <p:par>
                                <p:cTn id="15" presetID="42" presetClass="path" presetSubtype="0" accel="50000" decel="50000" fill="hold" nodeType="withEffect">
                                  <p:stCondLst>
                                    <p:cond delay="0"/>
                                  </p:stCondLst>
                                  <p:childTnLst>
                                    <p:animMotion origin="layout" path="M -2.77778E-7 4.44444E-6 L -0.50069 0.25185 " pathEditMode="relative" rAng="0" ptsTypes="AA">
                                      <p:cBhvr>
                                        <p:cTn id="16" dur="2000" fill="hold"/>
                                        <p:tgtEl>
                                          <p:spTgt spid="20"/>
                                        </p:tgtEl>
                                        <p:attrNameLst>
                                          <p:attrName>ppt_x</p:attrName>
                                          <p:attrName>ppt_y</p:attrName>
                                        </p:attrNameLst>
                                      </p:cBhvr>
                                      <p:rCtr x="-25035" y="12593"/>
                                    </p:animMotion>
                                  </p:childTnLst>
                                </p:cTn>
                              </p:par>
                              <p:par>
                                <p:cTn id="17" presetID="42" presetClass="path" presetSubtype="0" accel="50000" decel="50000" fill="hold" nodeType="withEffect">
                                  <p:stCondLst>
                                    <p:cond delay="0"/>
                                  </p:stCondLst>
                                  <p:childTnLst>
                                    <p:animMotion origin="layout" path="M 0 -2.22222E-6 L -0.46319 0.24213 " pathEditMode="relative" rAng="0" ptsTypes="AA">
                                      <p:cBhvr>
                                        <p:cTn id="18" dur="2000" fill="hold"/>
                                        <p:tgtEl>
                                          <p:spTgt spid="17"/>
                                        </p:tgtEl>
                                        <p:attrNameLst>
                                          <p:attrName>ppt_x</p:attrName>
                                          <p:attrName>ppt_y</p:attrName>
                                        </p:attrNameLst>
                                      </p:cBhvr>
                                      <p:rCtr x="-23160" y="12106"/>
                                    </p:animMotion>
                                  </p:childTnLst>
                                </p:cTn>
                              </p:par>
                              <p:par>
                                <p:cTn id="19" presetID="42" presetClass="path" presetSubtype="0" accel="50000" decel="50000" fill="hold" nodeType="withEffect">
                                  <p:stCondLst>
                                    <p:cond delay="0"/>
                                  </p:stCondLst>
                                  <p:childTnLst>
                                    <p:animMotion origin="layout" path="M 3.61111E-6 -4.07407E-6 L -0.3165 -0.0449 " pathEditMode="relative" rAng="0" ptsTypes="AA">
                                      <p:cBhvr>
                                        <p:cTn id="20" dur="2000" fill="hold"/>
                                        <p:tgtEl>
                                          <p:spTgt spid="16"/>
                                        </p:tgtEl>
                                        <p:attrNameLst>
                                          <p:attrName>ppt_x</p:attrName>
                                          <p:attrName>ppt_y</p:attrName>
                                        </p:attrNameLst>
                                      </p:cBhvr>
                                      <p:rCtr x="-15833" y="-2245"/>
                                    </p:animMotion>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3.33333E-6 4.07407E-6 L 0.03525 0.48449 " pathEditMode="relative" rAng="0" ptsTypes="AA">
                                      <p:cBhvr>
                                        <p:cTn id="41" dur="2000" fill="hold"/>
                                        <p:tgtEl>
                                          <p:spTgt spid="6"/>
                                        </p:tgtEl>
                                        <p:attrNameLst>
                                          <p:attrName>ppt_x</p:attrName>
                                          <p:attrName>ppt_y</p:attrName>
                                        </p:attrNameLst>
                                      </p:cBhvr>
                                      <p:rCtr x="1753" y="24213"/>
                                    </p:animMotion>
                                  </p:childTnLst>
                                </p:cTn>
                              </p:par>
                              <p:par>
                                <p:cTn id="42" presetID="42" presetClass="path" presetSubtype="0" accel="50000" decel="50000" fill="hold" nodeType="withEffect">
                                  <p:stCondLst>
                                    <p:cond delay="0"/>
                                  </p:stCondLst>
                                  <p:childTnLst>
                                    <p:animMotion origin="layout" path="M 8.33333E-7 2.59259E-6 L 0.00764 0.61528 " pathEditMode="relative" rAng="0" ptsTypes="AA">
                                      <p:cBhvr>
                                        <p:cTn id="43" dur="2000" fill="hold"/>
                                        <p:tgtEl>
                                          <p:spTgt spid="23"/>
                                        </p:tgtEl>
                                        <p:attrNameLst>
                                          <p:attrName>ppt_x</p:attrName>
                                          <p:attrName>ppt_y</p:attrName>
                                        </p:attrNameLst>
                                      </p:cBhvr>
                                      <p:rCtr x="382" y="30764"/>
                                    </p:animMotion>
                                  </p:childTnLst>
                                </p:cTn>
                              </p:par>
                              <p:par>
                                <p:cTn id="44" presetID="42" presetClass="path" presetSubtype="0" accel="50000" decel="50000" fill="hold" nodeType="withEffect">
                                  <p:stCondLst>
                                    <p:cond delay="0"/>
                                  </p:stCondLst>
                                  <p:childTnLst>
                                    <p:animMotion origin="layout" path="M 3.61111E-6 -2.96296E-6 L 0.00764 0.48889 " pathEditMode="relative" rAng="0" ptsTypes="AA">
                                      <p:cBhvr>
                                        <p:cTn id="45" dur="2000" fill="hold"/>
                                        <p:tgtEl>
                                          <p:spTgt spid="27"/>
                                        </p:tgtEl>
                                        <p:attrNameLst>
                                          <p:attrName>ppt_x</p:attrName>
                                          <p:attrName>ppt_y</p:attrName>
                                        </p:attrNameLst>
                                      </p:cBhvr>
                                      <p:rCtr x="382" y="24444"/>
                                    </p:animMotion>
                                  </p:childTnLst>
                                </p:cTn>
                              </p:par>
                              <p:par>
                                <p:cTn id="46" presetID="42" presetClass="path" presetSubtype="0" accel="50000" decel="50000" fill="hold" nodeType="withEffect">
                                  <p:stCondLst>
                                    <p:cond delay="0"/>
                                  </p:stCondLst>
                                  <p:childTnLst>
                                    <p:animMotion origin="layout" path="M 4.16667E-6 4.07407E-6 L 0.04392 0.55115 " pathEditMode="relative" rAng="0" ptsTypes="AA">
                                      <p:cBhvr>
                                        <p:cTn id="47" dur="2000" fill="hold"/>
                                        <p:tgtEl>
                                          <p:spTgt spid="7"/>
                                        </p:tgtEl>
                                        <p:attrNameLst>
                                          <p:attrName>ppt_x</p:attrName>
                                          <p:attrName>ppt_y</p:attrName>
                                        </p:attrNameLst>
                                      </p:cBhvr>
                                      <p:rCtr x="2187" y="27546"/>
                                    </p:animMotion>
                                  </p:childTnLst>
                                </p:cTn>
                              </p:par>
                              <p:par>
                                <p:cTn id="48" presetID="42" presetClass="path" presetSubtype="0" accel="50000" decel="50000" fill="hold" nodeType="withEffect">
                                  <p:stCondLst>
                                    <p:cond delay="0"/>
                                  </p:stCondLst>
                                  <p:childTnLst>
                                    <p:animMotion origin="layout" path="M 3.05556E-6 -2.22222E-6 L -0.02865 0.64236 " pathEditMode="relative" rAng="0" ptsTypes="AA">
                                      <p:cBhvr>
                                        <p:cTn id="49" dur="2000" fill="hold"/>
                                        <p:tgtEl>
                                          <p:spTgt spid="8"/>
                                        </p:tgtEl>
                                        <p:attrNameLst>
                                          <p:attrName>ppt_x</p:attrName>
                                          <p:attrName>ppt_y</p:attrName>
                                        </p:attrNameLst>
                                      </p:cBhvr>
                                      <p:rCtr x="-1441" y="32106"/>
                                    </p:animMotion>
                                  </p:childTnLst>
                                </p:cTn>
                              </p:par>
                              <p:par>
                                <p:cTn id="50" presetID="42" presetClass="path" presetSubtype="0" accel="50000" decel="50000" fill="hold" nodeType="withEffect">
                                  <p:stCondLst>
                                    <p:cond delay="0"/>
                                  </p:stCondLst>
                                  <p:childTnLst>
                                    <p:animMotion origin="layout" path="M -2.22222E-6 3.33333E-6 L 0.07396 0.64977 " pathEditMode="relative" rAng="0" ptsTypes="AA">
                                      <p:cBhvr>
                                        <p:cTn id="51" dur="2000" fill="hold"/>
                                        <p:tgtEl>
                                          <p:spTgt spid="24"/>
                                        </p:tgtEl>
                                        <p:attrNameLst>
                                          <p:attrName>ppt_x</p:attrName>
                                          <p:attrName>ppt_y</p:attrName>
                                        </p:attrNameLst>
                                      </p:cBhvr>
                                      <p:rCtr x="3698" y="32477"/>
                                    </p:animMotion>
                                  </p:childTnLst>
                                </p:cTn>
                              </p:par>
                              <p:par>
                                <p:cTn id="52" presetID="42" presetClass="path" presetSubtype="0" accel="50000" decel="50000" fill="hold" nodeType="withEffect">
                                  <p:stCondLst>
                                    <p:cond delay="0"/>
                                  </p:stCondLst>
                                  <p:childTnLst>
                                    <p:animMotion origin="layout" path="M -2.77778E-6 4.44444E-6 L -0.03767 0.76319 " pathEditMode="relative" rAng="0" ptsTypes="AA">
                                      <p:cBhvr>
                                        <p:cTn id="53" dur="2000" fill="hold"/>
                                        <p:tgtEl>
                                          <p:spTgt spid="28"/>
                                        </p:tgtEl>
                                        <p:attrNameLst>
                                          <p:attrName>ppt_x</p:attrName>
                                          <p:attrName>ppt_y</p:attrName>
                                        </p:attrNameLst>
                                      </p:cBhvr>
                                      <p:rCtr x="-1892" y="38148"/>
                                    </p:animMotion>
                                  </p:childTnLst>
                                </p:cTn>
                              </p:par>
                              <p:par>
                                <p:cTn id="54" presetID="42" presetClass="path" presetSubtype="0" accel="50000" decel="50000" fill="hold" nodeType="withEffect">
                                  <p:stCondLst>
                                    <p:cond delay="0"/>
                                  </p:stCondLst>
                                  <p:childTnLst>
                                    <p:animMotion origin="layout" path="M -3.33333E-6 -1.38778E-17 L -0.0651 0.45278 " pathEditMode="relative" rAng="0" ptsTypes="AA">
                                      <p:cBhvr>
                                        <p:cTn id="55" dur="2000" fill="hold"/>
                                        <p:tgtEl>
                                          <p:spTgt spid="26"/>
                                        </p:tgtEl>
                                        <p:attrNameLst>
                                          <p:attrName>ppt_x</p:attrName>
                                          <p:attrName>ppt_y</p:attrName>
                                        </p:attrNameLst>
                                      </p:cBhvr>
                                      <p:rCtr x="-3264" y="22639"/>
                                    </p:animMotion>
                                  </p:childTnLst>
                                </p:cTn>
                              </p:par>
                              <p:par>
                                <p:cTn id="56" presetID="42" presetClass="path" presetSubtype="0" accel="50000" decel="50000" fill="hold" nodeType="withEffect">
                                  <p:stCondLst>
                                    <p:cond delay="0"/>
                                  </p:stCondLst>
                                  <p:childTnLst>
                                    <p:animMotion origin="layout" path="M 3.33333E-6 -7.40741E-7 L -0.01424 0.6632 " pathEditMode="relative" rAng="0" ptsTypes="AA">
                                      <p:cBhvr>
                                        <p:cTn id="57" dur="2000" fill="hold"/>
                                        <p:tgtEl>
                                          <p:spTgt spid="25"/>
                                        </p:tgtEl>
                                        <p:attrNameLst>
                                          <p:attrName>ppt_x</p:attrName>
                                          <p:attrName>ppt_y</p:attrName>
                                        </p:attrNameLst>
                                      </p:cBhvr>
                                      <p:rCtr x="-712" y="33148"/>
                                    </p:animMotion>
                                  </p:childTnLst>
                                </p:cTn>
                              </p:par>
                            </p:childTnLst>
                          </p:cTn>
                        </p:par>
                        <p:par>
                          <p:cTn id="58" fill="hold">
                            <p:stCondLst>
                              <p:cond delay="2000"/>
                            </p:stCondLst>
                            <p:childTnLst>
                              <p:par>
                                <p:cTn id="59" presetID="14" presetClass="exit" presetSubtype="10" fill="hold" nodeType="afterEffect">
                                  <p:stCondLst>
                                    <p:cond delay="0"/>
                                  </p:stCondLst>
                                  <p:childTnLst>
                                    <p:animEffect transition="out" filter="randombar(horizontal)">
                                      <p:cBhvr>
                                        <p:cTn id="60" dur="500"/>
                                        <p:tgtEl>
                                          <p:spTgt spid="9"/>
                                        </p:tgtEl>
                                      </p:cBhvr>
                                    </p:animEffect>
                                    <p:set>
                                      <p:cBhvr>
                                        <p:cTn id="61" dur="1" fill="hold">
                                          <p:stCondLst>
                                            <p:cond delay="499"/>
                                          </p:stCondLst>
                                        </p:cTn>
                                        <p:tgtEl>
                                          <p:spTgt spid="9"/>
                                        </p:tgtEl>
                                        <p:attrNameLst>
                                          <p:attrName>style.visibility</p:attrName>
                                        </p:attrNameLst>
                                      </p:cBhvr>
                                      <p:to>
                                        <p:strVal val="hidden"/>
                                      </p:to>
                                    </p:set>
                                  </p:childTnLst>
                                </p:cTn>
                              </p:par>
                              <p:par>
                                <p:cTn id="62" presetID="14" presetClass="exit" presetSubtype="10" fill="hold" nodeType="withEffect">
                                  <p:stCondLst>
                                    <p:cond delay="0"/>
                                  </p:stCondLst>
                                  <p:childTnLst>
                                    <p:animEffect transition="out" filter="randombar(horizontal)">
                                      <p:cBhvr>
                                        <p:cTn id="63" dur="500"/>
                                        <p:tgtEl>
                                          <p:spTgt spid="15"/>
                                        </p:tgtEl>
                                      </p:cBhvr>
                                    </p:animEffect>
                                    <p:set>
                                      <p:cBhvr>
                                        <p:cTn id="64" dur="1" fill="hold">
                                          <p:stCondLst>
                                            <p:cond delay="499"/>
                                          </p:stCondLst>
                                        </p:cTn>
                                        <p:tgtEl>
                                          <p:spTgt spid="15"/>
                                        </p:tgtEl>
                                        <p:attrNameLst>
                                          <p:attrName>style.visibility</p:attrName>
                                        </p:attrNameLst>
                                      </p:cBhvr>
                                      <p:to>
                                        <p:strVal val="hidden"/>
                                      </p:to>
                                    </p:set>
                                  </p:childTnLst>
                                </p:cTn>
                              </p:par>
                              <p:par>
                                <p:cTn id="65" presetID="14" presetClass="exit" presetSubtype="10" fill="hold" nodeType="withEffect">
                                  <p:stCondLst>
                                    <p:cond delay="0"/>
                                  </p:stCondLst>
                                  <p:childTnLst>
                                    <p:animEffect transition="out" filter="randombar(horizontal)">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par>
                                <p:cTn id="68" presetID="14" presetClass="exit" presetSubtype="10" fill="hold" nodeType="withEffect">
                                  <p:stCondLst>
                                    <p:cond delay="0"/>
                                  </p:stCondLst>
                                  <p:childTnLst>
                                    <p:animEffect transition="out" filter="randombar(horizontal)">
                                      <p:cBhvr>
                                        <p:cTn id="69" dur="500"/>
                                        <p:tgtEl>
                                          <p:spTgt spid="18"/>
                                        </p:tgtEl>
                                      </p:cBhvr>
                                    </p:animEffect>
                                    <p:set>
                                      <p:cBhvr>
                                        <p:cTn id="70" dur="1" fill="hold">
                                          <p:stCondLst>
                                            <p:cond delay="499"/>
                                          </p:stCondLst>
                                        </p:cTn>
                                        <p:tgtEl>
                                          <p:spTgt spid="18"/>
                                        </p:tgtEl>
                                        <p:attrNameLst>
                                          <p:attrName>style.visibility</p:attrName>
                                        </p:attrNameLst>
                                      </p:cBhvr>
                                      <p:to>
                                        <p:strVal val="hidden"/>
                                      </p:to>
                                    </p:set>
                                  </p:childTnLst>
                                </p:cTn>
                              </p:par>
                              <p:par>
                                <p:cTn id="71" presetID="14" presetClass="exit" presetSubtype="10" fill="hold" nodeType="withEffect">
                                  <p:stCondLst>
                                    <p:cond delay="0"/>
                                  </p:stCondLst>
                                  <p:childTnLst>
                                    <p:animEffect transition="out" filter="randombar(horizontal)">
                                      <p:cBhvr>
                                        <p:cTn id="72" dur="500"/>
                                        <p:tgtEl>
                                          <p:spTgt spid="20"/>
                                        </p:tgtEl>
                                      </p:cBhvr>
                                    </p:animEffect>
                                    <p:set>
                                      <p:cBhvr>
                                        <p:cTn id="73" dur="1" fill="hold">
                                          <p:stCondLst>
                                            <p:cond delay="499"/>
                                          </p:stCondLst>
                                        </p:cTn>
                                        <p:tgtEl>
                                          <p:spTgt spid="20"/>
                                        </p:tgtEl>
                                        <p:attrNameLst>
                                          <p:attrName>style.visibility</p:attrName>
                                        </p:attrNameLst>
                                      </p:cBhvr>
                                      <p:to>
                                        <p:strVal val="hidden"/>
                                      </p:to>
                                    </p:set>
                                  </p:childTnLst>
                                </p:cTn>
                              </p:par>
                              <p:par>
                                <p:cTn id="74" presetID="14" presetClass="exit" presetSubtype="10" fill="hold" nodeType="withEffect">
                                  <p:stCondLst>
                                    <p:cond delay="0"/>
                                  </p:stCondLst>
                                  <p:childTnLst>
                                    <p:animEffect transition="out" filter="randombar(horizontal)">
                                      <p:cBhvr>
                                        <p:cTn id="75" dur="500"/>
                                        <p:tgtEl>
                                          <p:spTgt spid="17"/>
                                        </p:tgtEl>
                                      </p:cBhvr>
                                    </p:animEffect>
                                    <p:set>
                                      <p:cBhvr>
                                        <p:cTn id="76" dur="1" fill="hold">
                                          <p:stCondLst>
                                            <p:cond delay="499"/>
                                          </p:stCondLst>
                                        </p:cTn>
                                        <p:tgtEl>
                                          <p:spTgt spid="17"/>
                                        </p:tgtEl>
                                        <p:attrNameLst>
                                          <p:attrName>style.visibility</p:attrName>
                                        </p:attrNameLst>
                                      </p:cBhvr>
                                      <p:to>
                                        <p:strVal val="hidden"/>
                                      </p:to>
                                    </p:set>
                                  </p:childTnLst>
                                </p:cTn>
                              </p:par>
                              <p:par>
                                <p:cTn id="77" presetID="14" presetClass="exit" presetSubtype="10" fill="hold" nodeType="withEffect">
                                  <p:stCondLst>
                                    <p:cond delay="0"/>
                                  </p:stCondLst>
                                  <p:childTnLst>
                                    <p:animEffect transition="out" filter="randombar(horizontal)">
                                      <p:cBhvr>
                                        <p:cTn id="78" dur="500"/>
                                        <p:tgtEl>
                                          <p:spTgt spid="16"/>
                                        </p:tgtEl>
                                      </p:cBhvr>
                                    </p:animEffect>
                                    <p:set>
                                      <p:cBhvr>
                                        <p:cTn id="79" dur="1" fill="hold">
                                          <p:stCondLst>
                                            <p:cond delay="499"/>
                                          </p:stCondLst>
                                        </p:cTn>
                                        <p:tgtEl>
                                          <p:spTgt spid="16"/>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xit" presetSubtype="1" fill="hold" nodeType="clickEffect">
                                  <p:stCondLst>
                                    <p:cond delay="0"/>
                                  </p:stCondLst>
                                  <p:childTnLst>
                                    <p:animEffect transition="out" filter="wipe(up)">
                                      <p:cBhvr>
                                        <p:cTn id="83" dur="500"/>
                                        <p:tgtEl>
                                          <p:spTgt spid="22"/>
                                        </p:tgtEl>
                                      </p:cBhvr>
                                    </p:animEffect>
                                    <p:set>
                                      <p:cBhvr>
                                        <p:cTn id="84" dur="1" fill="hold">
                                          <p:stCondLst>
                                            <p:cond delay="499"/>
                                          </p:stCondLst>
                                        </p:cTn>
                                        <p:tgtEl>
                                          <p:spTgt spid="22"/>
                                        </p:tgtEl>
                                        <p:attrNameLst>
                                          <p:attrName>style.visibility</p:attrName>
                                        </p:attrNameLst>
                                      </p:cBhvr>
                                      <p:to>
                                        <p:strVal val="hidden"/>
                                      </p:to>
                                    </p:set>
                                  </p:childTnLst>
                                </p:cTn>
                              </p:par>
                              <p:par>
                                <p:cTn id="85" presetID="22" presetClass="exit" presetSubtype="1" fill="hold" nodeType="withEffect">
                                  <p:stCondLst>
                                    <p:cond delay="0"/>
                                  </p:stCondLst>
                                  <p:childTnLst>
                                    <p:animEffect transition="out" filter="wipe(up)">
                                      <p:cBhvr>
                                        <p:cTn id="86" dur="500"/>
                                        <p:tgtEl>
                                          <p:spTgt spid="19"/>
                                        </p:tgtEl>
                                      </p:cBhvr>
                                    </p:animEffect>
                                    <p:set>
                                      <p:cBhvr>
                                        <p:cTn id="87" dur="1" fill="hold">
                                          <p:stCondLst>
                                            <p:cond delay="499"/>
                                          </p:stCondLst>
                                        </p:cTn>
                                        <p:tgtEl>
                                          <p:spTgt spid="19"/>
                                        </p:tgtEl>
                                        <p:attrNameLst>
                                          <p:attrName>style.visibility</p:attrName>
                                        </p:attrNameLst>
                                      </p:cBhvr>
                                      <p:to>
                                        <p:strVal val="hidden"/>
                                      </p:to>
                                    </p:set>
                                  </p:childTnLst>
                                </p:cTn>
                              </p:par>
                              <p:par>
                                <p:cTn id="88" presetID="22" presetClass="entr" presetSubtype="4" fill="hold" nodeType="with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wipe(down)">
                                      <p:cBhvr>
                                        <p:cTn id="90" dur="500"/>
                                        <p:tgtEl>
                                          <p:spTgt spid="13"/>
                                        </p:tgtEl>
                                      </p:cBhvr>
                                    </p:animEffect>
                                  </p:childTnLst>
                                </p:cTn>
                              </p:par>
                              <p:par>
                                <p:cTn id="91" presetID="22" presetClass="entr" presetSubtype="4" fill="hold" nodeType="with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wipe(down)">
                                      <p:cBhvr>
                                        <p:cTn id="93" dur="500"/>
                                        <p:tgtEl>
                                          <p:spTgt spid="12"/>
                                        </p:tgtEl>
                                      </p:cBhvr>
                                    </p:animEffect>
                                  </p:childTnLst>
                                </p:cTn>
                              </p:par>
                              <p:par>
                                <p:cTn id="94" presetID="22" presetClass="entr" presetSubtype="4" fill="hold" nodeType="with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wipe(down)">
                                      <p:cBhvr>
                                        <p:cTn id="96" dur="500"/>
                                        <p:tgtEl>
                                          <p:spTgt spid="3"/>
                                        </p:tgtEl>
                                      </p:cBhvr>
                                    </p:animEffect>
                                  </p:childTnLst>
                                </p:cTn>
                              </p:par>
                            </p:childTnLst>
                          </p:cTn>
                        </p:par>
                        <p:par>
                          <p:cTn id="97" fill="hold">
                            <p:stCondLst>
                              <p:cond delay="500"/>
                            </p:stCondLst>
                            <p:childTnLst>
                              <p:par>
                                <p:cTn id="98" presetID="32" presetClass="emph" presetSubtype="0" repeatCount="3000" fill="hold" nodeType="afterEffect">
                                  <p:stCondLst>
                                    <p:cond delay="0"/>
                                  </p:stCondLst>
                                  <p:childTnLst>
                                    <p:animRot by="120000">
                                      <p:cBhvr>
                                        <p:cTn id="99" dur="100" fill="hold">
                                          <p:stCondLst>
                                            <p:cond delay="0"/>
                                          </p:stCondLst>
                                        </p:cTn>
                                        <p:tgtEl>
                                          <p:spTgt spid="6"/>
                                        </p:tgtEl>
                                        <p:attrNameLst>
                                          <p:attrName>r</p:attrName>
                                        </p:attrNameLst>
                                      </p:cBhvr>
                                    </p:animRot>
                                    <p:animRot by="-240000">
                                      <p:cBhvr>
                                        <p:cTn id="100" dur="200" fill="hold">
                                          <p:stCondLst>
                                            <p:cond delay="200"/>
                                          </p:stCondLst>
                                        </p:cTn>
                                        <p:tgtEl>
                                          <p:spTgt spid="6"/>
                                        </p:tgtEl>
                                        <p:attrNameLst>
                                          <p:attrName>r</p:attrName>
                                        </p:attrNameLst>
                                      </p:cBhvr>
                                    </p:animRot>
                                    <p:animRot by="240000">
                                      <p:cBhvr>
                                        <p:cTn id="101" dur="200" fill="hold">
                                          <p:stCondLst>
                                            <p:cond delay="400"/>
                                          </p:stCondLst>
                                        </p:cTn>
                                        <p:tgtEl>
                                          <p:spTgt spid="6"/>
                                        </p:tgtEl>
                                        <p:attrNameLst>
                                          <p:attrName>r</p:attrName>
                                        </p:attrNameLst>
                                      </p:cBhvr>
                                    </p:animRot>
                                    <p:animRot by="-240000">
                                      <p:cBhvr>
                                        <p:cTn id="102" dur="200" fill="hold">
                                          <p:stCondLst>
                                            <p:cond delay="600"/>
                                          </p:stCondLst>
                                        </p:cTn>
                                        <p:tgtEl>
                                          <p:spTgt spid="6"/>
                                        </p:tgtEl>
                                        <p:attrNameLst>
                                          <p:attrName>r</p:attrName>
                                        </p:attrNameLst>
                                      </p:cBhvr>
                                    </p:animRot>
                                    <p:animRot by="120000">
                                      <p:cBhvr>
                                        <p:cTn id="103" dur="200" fill="hold">
                                          <p:stCondLst>
                                            <p:cond delay="800"/>
                                          </p:stCondLst>
                                        </p:cTn>
                                        <p:tgtEl>
                                          <p:spTgt spid="6"/>
                                        </p:tgtEl>
                                        <p:attrNameLst>
                                          <p:attrName>r</p:attrName>
                                        </p:attrNameLst>
                                      </p:cBhvr>
                                    </p:animRot>
                                  </p:childTnLst>
                                </p:cTn>
                              </p:par>
                              <p:par>
                                <p:cTn id="104" presetID="32" presetClass="emph" presetSubtype="0" repeatCount="3000" fill="hold" nodeType="withEffect">
                                  <p:stCondLst>
                                    <p:cond delay="0"/>
                                  </p:stCondLst>
                                  <p:childTnLst>
                                    <p:animRot by="120000">
                                      <p:cBhvr>
                                        <p:cTn id="105" dur="100" fill="hold">
                                          <p:stCondLst>
                                            <p:cond delay="0"/>
                                          </p:stCondLst>
                                        </p:cTn>
                                        <p:tgtEl>
                                          <p:spTgt spid="23"/>
                                        </p:tgtEl>
                                        <p:attrNameLst>
                                          <p:attrName>r</p:attrName>
                                        </p:attrNameLst>
                                      </p:cBhvr>
                                    </p:animRot>
                                    <p:animRot by="-240000">
                                      <p:cBhvr>
                                        <p:cTn id="106" dur="200" fill="hold">
                                          <p:stCondLst>
                                            <p:cond delay="200"/>
                                          </p:stCondLst>
                                        </p:cTn>
                                        <p:tgtEl>
                                          <p:spTgt spid="23"/>
                                        </p:tgtEl>
                                        <p:attrNameLst>
                                          <p:attrName>r</p:attrName>
                                        </p:attrNameLst>
                                      </p:cBhvr>
                                    </p:animRot>
                                    <p:animRot by="240000">
                                      <p:cBhvr>
                                        <p:cTn id="107" dur="200" fill="hold">
                                          <p:stCondLst>
                                            <p:cond delay="400"/>
                                          </p:stCondLst>
                                        </p:cTn>
                                        <p:tgtEl>
                                          <p:spTgt spid="23"/>
                                        </p:tgtEl>
                                        <p:attrNameLst>
                                          <p:attrName>r</p:attrName>
                                        </p:attrNameLst>
                                      </p:cBhvr>
                                    </p:animRot>
                                    <p:animRot by="-240000">
                                      <p:cBhvr>
                                        <p:cTn id="108" dur="200" fill="hold">
                                          <p:stCondLst>
                                            <p:cond delay="600"/>
                                          </p:stCondLst>
                                        </p:cTn>
                                        <p:tgtEl>
                                          <p:spTgt spid="23"/>
                                        </p:tgtEl>
                                        <p:attrNameLst>
                                          <p:attrName>r</p:attrName>
                                        </p:attrNameLst>
                                      </p:cBhvr>
                                    </p:animRot>
                                    <p:animRot by="120000">
                                      <p:cBhvr>
                                        <p:cTn id="109" dur="200" fill="hold">
                                          <p:stCondLst>
                                            <p:cond delay="800"/>
                                          </p:stCondLst>
                                        </p:cTn>
                                        <p:tgtEl>
                                          <p:spTgt spid="23"/>
                                        </p:tgtEl>
                                        <p:attrNameLst>
                                          <p:attrName>r</p:attrName>
                                        </p:attrNameLst>
                                      </p:cBhvr>
                                    </p:animRot>
                                  </p:childTnLst>
                                </p:cTn>
                              </p:par>
                              <p:par>
                                <p:cTn id="110" presetID="32" presetClass="emph" presetSubtype="0" repeatCount="3000" fill="hold" nodeType="withEffect">
                                  <p:stCondLst>
                                    <p:cond delay="0"/>
                                  </p:stCondLst>
                                  <p:childTnLst>
                                    <p:animRot by="120000">
                                      <p:cBhvr>
                                        <p:cTn id="111" dur="100" fill="hold">
                                          <p:stCondLst>
                                            <p:cond delay="0"/>
                                          </p:stCondLst>
                                        </p:cTn>
                                        <p:tgtEl>
                                          <p:spTgt spid="27"/>
                                        </p:tgtEl>
                                        <p:attrNameLst>
                                          <p:attrName>r</p:attrName>
                                        </p:attrNameLst>
                                      </p:cBhvr>
                                    </p:animRot>
                                    <p:animRot by="-240000">
                                      <p:cBhvr>
                                        <p:cTn id="112" dur="200" fill="hold">
                                          <p:stCondLst>
                                            <p:cond delay="200"/>
                                          </p:stCondLst>
                                        </p:cTn>
                                        <p:tgtEl>
                                          <p:spTgt spid="27"/>
                                        </p:tgtEl>
                                        <p:attrNameLst>
                                          <p:attrName>r</p:attrName>
                                        </p:attrNameLst>
                                      </p:cBhvr>
                                    </p:animRot>
                                    <p:animRot by="240000">
                                      <p:cBhvr>
                                        <p:cTn id="113" dur="200" fill="hold">
                                          <p:stCondLst>
                                            <p:cond delay="400"/>
                                          </p:stCondLst>
                                        </p:cTn>
                                        <p:tgtEl>
                                          <p:spTgt spid="27"/>
                                        </p:tgtEl>
                                        <p:attrNameLst>
                                          <p:attrName>r</p:attrName>
                                        </p:attrNameLst>
                                      </p:cBhvr>
                                    </p:animRot>
                                    <p:animRot by="-240000">
                                      <p:cBhvr>
                                        <p:cTn id="114" dur="200" fill="hold">
                                          <p:stCondLst>
                                            <p:cond delay="600"/>
                                          </p:stCondLst>
                                        </p:cTn>
                                        <p:tgtEl>
                                          <p:spTgt spid="27"/>
                                        </p:tgtEl>
                                        <p:attrNameLst>
                                          <p:attrName>r</p:attrName>
                                        </p:attrNameLst>
                                      </p:cBhvr>
                                    </p:animRot>
                                    <p:animRot by="120000">
                                      <p:cBhvr>
                                        <p:cTn id="115" dur="200" fill="hold">
                                          <p:stCondLst>
                                            <p:cond delay="800"/>
                                          </p:stCondLst>
                                        </p:cTn>
                                        <p:tgtEl>
                                          <p:spTgt spid="27"/>
                                        </p:tgtEl>
                                        <p:attrNameLst>
                                          <p:attrName>r</p:attrName>
                                        </p:attrNameLst>
                                      </p:cBhvr>
                                    </p:animRot>
                                  </p:childTnLst>
                                </p:cTn>
                              </p:par>
                              <p:par>
                                <p:cTn id="116" presetID="32" presetClass="emph" presetSubtype="0" repeatCount="3000" fill="hold" nodeType="withEffect">
                                  <p:stCondLst>
                                    <p:cond delay="0"/>
                                  </p:stCondLst>
                                  <p:childTnLst>
                                    <p:animRot by="120000">
                                      <p:cBhvr>
                                        <p:cTn id="117" dur="100" fill="hold">
                                          <p:stCondLst>
                                            <p:cond delay="0"/>
                                          </p:stCondLst>
                                        </p:cTn>
                                        <p:tgtEl>
                                          <p:spTgt spid="7"/>
                                        </p:tgtEl>
                                        <p:attrNameLst>
                                          <p:attrName>r</p:attrName>
                                        </p:attrNameLst>
                                      </p:cBhvr>
                                    </p:animRot>
                                    <p:animRot by="-240000">
                                      <p:cBhvr>
                                        <p:cTn id="118" dur="200" fill="hold">
                                          <p:stCondLst>
                                            <p:cond delay="200"/>
                                          </p:stCondLst>
                                        </p:cTn>
                                        <p:tgtEl>
                                          <p:spTgt spid="7"/>
                                        </p:tgtEl>
                                        <p:attrNameLst>
                                          <p:attrName>r</p:attrName>
                                        </p:attrNameLst>
                                      </p:cBhvr>
                                    </p:animRot>
                                    <p:animRot by="240000">
                                      <p:cBhvr>
                                        <p:cTn id="119" dur="200" fill="hold">
                                          <p:stCondLst>
                                            <p:cond delay="400"/>
                                          </p:stCondLst>
                                        </p:cTn>
                                        <p:tgtEl>
                                          <p:spTgt spid="7"/>
                                        </p:tgtEl>
                                        <p:attrNameLst>
                                          <p:attrName>r</p:attrName>
                                        </p:attrNameLst>
                                      </p:cBhvr>
                                    </p:animRot>
                                    <p:animRot by="-240000">
                                      <p:cBhvr>
                                        <p:cTn id="120" dur="200" fill="hold">
                                          <p:stCondLst>
                                            <p:cond delay="600"/>
                                          </p:stCondLst>
                                        </p:cTn>
                                        <p:tgtEl>
                                          <p:spTgt spid="7"/>
                                        </p:tgtEl>
                                        <p:attrNameLst>
                                          <p:attrName>r</p:attrName>
                                        </p:attrNameLst>
                                      </p:cBhvr>
                                    </p:animRot>
                                    <p:animRot by="120000">
                                      <p:cBhvr>
                                        <p:cTn id="121" dur="200" fill="hold">
                                          <p:stCondLst>
                                            <p:cond delay="800"/>
                                          </p:stCondLst>
                                        </p:cTn>
                                        <p:tgtEl>
                                          <p:spTgt spid="7"/>
                                        </p:tgtEl>
                                        <p:attrNameLst>
                                          <p:attrName>r</p:attrName>
                                        </p:attrNameLst>
                                      </p:cBhvr>
                                    </p:animRot>
                                  </p:childTnLst>
                                </p:cTn>
                              </p:par>
                              <p:par>
                                <p:cTn id="122" presetID="32" presetClass="emph" presetSubtype="0" repeatCount="3000" fill="hold" nodeType="withEffect">
                                  <p:stCondLst>
                                    <p:cond delay="0"/>
                                  </p:stCondLst>
                                  <p:childTnLst>
                                    <p:animRot by="120000">
                                      <p:cBhvr>
                                        <p:cTn id="123" dur="100" fill="hold">
                                          <p:stCondLst>
                                            <p:cond delay="0"/>
                                          </p:stCondLst>
                                        </p:cTn>
                                        <p:tgtEl>
                                          <p:spTgt spid="8"/>
                                        </p:tgtEl>
                                        <p:attrNameLst>
                                          <p:attrName>r</p:attrName>
                                        </p:attrNameLst>
                                      </p:cBhvr>
                                    </p:animRot>
                                    <p:animRot by="-240000">
                                      <p:cBhvr>
                                        <p:cTn id="124" dur="200" fill="hold">
                                          <p:stCondLst>
                                            <p:cond delay="200"/>
                                          </p:stCondLst>
                                        </p:cTn>
                                        <p:tgtEl>
                                          <p:spTgt spid="8"/>
                                        </p:tgtEl>
                                        <p:attrNameLst>
                                          <p:attrName>r</p:attrName>
                                        </p:attrNameLst>
                                      </p:cBhvr>
                                    </p:animRot>
                                    <p:animRot by="240000">
                                      <p:cBhvr>
                                        <p:cTn id="125" dur="200" fill="hold">
                                          <p:stCondLst>
                                            <p:cond delay="400"/>
                                          </p:stCondLst>
                                        </p:cTn>
                                        <p:tgtEl>
                                          <p:spTgt spid="8"/>
                                        </p:tgtEl>
                                        <p:attrNameLst>
                                          <p:attrName>r</p:attrName>
                                        </p:attrNameLst>
                                      </p:cBhvr>
                                    </p:animRot>
                                    <p:animRot by="-240000">
                                      <p:cBhvr>
                                        <p:cTn id="126" dur="200" fill="hold">
                                          <p:stCondLst>
                                            <p:cond delay="600"/>
                                          </p:stCondLst>
                                        </p:cTn>
                                        <p:tgtEl>
                                          <p:spTgt spid="8"/>
                                        </p:tgtEl>
                                        <p:attrNameLst>
                                          <p:attrName>r</p:attrName>
                                        </p:attrNameLst>
                                      </p:cBhvr>
                                    </p:animRot>
                                    <p:animRot by="120000">
                                      <p:cBhvr>
                                        <p:cTn id="127" dur="200" fill="hold">
                                          <p:stCondLst>
                                            <p:cond delay="800"/>
                                          </p:stCondLst>
                                        </p:cTn>
                                        <p:tgtEl>
                                          <p:spTgt spid="8"/>
                                        </p:tgtEl>
                                        <p:attrNameLst>
                                          <p:attrName>r</p:attrName>
                                        </p:attrNameLst>
                                      </p:cBhvr>
                                    </p:animRot>
                                  </p:childTnLst>
                                </p:cTn>
                              </p:par>
                              <p:par>
                                <p:cTn id="128" presetID="32" presetClass="emph" presetSubtype="0" repeatCount="3000" fill="hold" nodeType="withEffect">
                                  <p:stCondLst>
                                    <p:cond delay="0"/>
                                  </p:stCondLst>
                                  <p:childTnLst>
                                    <p:animRot by="120000">
                                      <p:cBhvr>
                                        <p:cTn id="129" dur="100" fill="hold">
                                          <p:stCondLst>
                                            <p:cond delay="0"/>
                                          </p:stCondLst>
                                        </p:cTn>
                                        <p:tgtEl>
                                          <p:spTgt spid="24"/>
                                        </p:tgtEl>
                                        <p:attrNameLst>
                                          <p:attrName>r</p:attrName>
                                        </p:attrNameLst>
                                      </p:cBhvr>
                                    </p:animRot>
                                    <p:animRot by="-240000">
                                      <p:cBhvr>
                                        <p:cTn id="130" dur="200" fill="hold">
                                          <p:stCondLst>
                                            <p:cond delay="200"/>
                                          </p:stCondLst>
                                        </p:cTn>
                                        <p:tgtEl>
                                          <p:spTgt spid="24"/>
                                        </p:tgtEl>
                                        <p:attrNameLst>
                                          <p:attrName>r</p:attrName>
                                        </p:attrNameLst>
                                      </p:cBhvr>
                                    </p:animRot>
                                    <p:animRot by="240000">
                                      <p:cBhvr>
                                        <p:cTn id="131" dur="200" fill="hold">
                                          <p:stCondLst>
                                            <p:cond delay="400"/>
                                          </p:stCondLst>
                                        </p:cTn>
                                        <p:tgtEl>
                                          <p:spTgt spid="24"/>
                                        </p:tgtEl>
                                        <p:attrNameLst>
                                          <p:attrName>r</p:attrName>
                                        </p:attrNameLst>
                                      </p:cBhvr>
                                    </p:animRot>
                                    <p:animRot by="-240000">
                                      <p:cBhvr>
                                        <p:cTn id="132" dur="200" fill="hold">
                                          <p:stCondLst>
                                            <p:cond delay="600"/>
                                          </p:stCondLst>
                                        </p:cTn>
                                        <p:tgtEl>
                                          <p:spTgt spid="24"/>
                                        </p:tgtEl>
                                        <p:attrNameLst>
                                          <p:attrName>r</p:attrName>
                                        </p:attrNameLst>
                                      </p:cBhvr>
                                    </p:animRot>
                                    <p:animRot by="120000">
                                      <p:cBhvr>
                                        <p:cTn id="133" dur="200" fill="hold">
                                          <p:stCondLst>
                                            <p:cond delay="800"/>
                                          </p:stCondLst>
                                        </p:cTn>
                                        <p:tgtEl>
                                          <p:spTgt spid="24"/>
                                        </p:tgtEl>
                                        <p:attrNameLst>
                                          <p:attrName>r</p:attrName>
                                        </p:attrNameLst>
                                      </p:cBhvr>
                                    </p:animRot>
                                  </p:childTnLst>
                                </p:cTn>
                              </p:par>
                              <p:par>
                                <p:cTn id="134" presetID="32" presetClass="emph" presetSubtype="0" repeatCount="3000" fill="hold" nodeType="withEffect">
                                  <p:stCondLst>
                                    <p:cond delay="0"/>
                                  </p:stCondLst>
                                  <p:childTnLst>
                                    <p:animRot by="120000">
                                      <p:cBhvr>
                                        <p:cTn id="135" dur="100" fill="hold">
                                          <p:stCondLst>
                                            <p:cond delay="0"/>
                                          </p:stCondLst>
                                        </p:cTn>
                                        <p:tgtEl>
                                          <p:spTgt spid="28"/>
                                        </p:tgtEl>
                                        <p:attrNameLst>
                                          <p:attrName>r</p:attrName>
                                        </p:attrNameLst>
                                      </p:cBhvr>
                                    </p:animRot>
                                    <p:animRot by="-240000">
                                      <p:cBhvr>
                                        <p:cTn id="136" dur="200" fill="hold">
                                          <p:stCondLst>
                                            <p:cond delay="200"/>
                                          </p:stCondLst>
                                        </p:cTn>
                                        <p:tgtEl>
                                          <p:spTgt spid="28"/>
                                        </p:tgtEl>
                                        <p:attrNameLst>
                                          <p:attrName>r</p:attrName>
                                        </p:attrNameLst>
                                      </p:cBhvr>
                                    </p:animRot>
                                    <p:animRot by="240000">
                                      <p:cBhvr>
                                        <p:cTn id="137" dur="200" fill="hold">
                                          <p:stCondLst>
                                            <p:cond delay="400"/>
                                          </p:stCondLst>
                                        </p:cTn>
                                        <p:tgtEl>
                                          <p:spTgt spid="28"/>
                                        </p:tgtEl>
                                        <p:attrNameLst>
                                          <p:attrName>r</p:attrName>
                                        </p:attrNameLst>
                                      </p:cBhvr>
                                    </p:animRot>
                                    <p:animRot by="-240000">
                                      <p:cBhvr>
                                        <p:cTn id="138" dur="200" fill="hold">
                                          <p:stCondLst>
                                            <p:cond delay="600"/>
                                          </p:stCondLst>
                                        </p:cTn>
                                        <p:tgtEl>
                                          <p:spTgt spid="28"/>
                                        </p:tgtEl>
                                        <p:attrNameLst>
                                          <p:attrName>r</p:attrName>
                                        </p:attrNameLst>
                                      </p:cBhvr>
                                    </p:animRot>
                                    <p:animRot by="120000">
                                      <p:cBhvr>
                                        <p:cTn id="139" dur="200" fill="hold">
                                          <p:stCondLst>
                                            <p:cond delay="800"/>
                                          </p:stCondLst>
                                        </p:cTn>
                                        <p:tgtEl>
                                          <p:spTgt spid="28"/>
                                        </p:tgtEl>
                                        <p:attrNameLst>
                                          <p:attrName>r</p:attrName>
                                        </p:attrNameLst>
                                      </p:cBhvr>
                                    </p:animRot>
                                  </p:childTnLst>
                                </p:cTn>
                              </p:par>
                              <p:par>
                                <p:cTn id="140" presetID="32" presetClass="emph" presetSubtype="0" repeatCount="3000" fill="hold" nodeType="withEffect">
                                  <p:stCondLst>
                                    <p:cond delay="0"/>
                                  </p:stCondLst>
                                  <p:childTnLst>
                                    <p:animRot by="120000">
                                      <p:cBhvr>
                                        <p:cTn id="141" dur="100" fill="hold">
                                          <p:stCondLst>
                                            <p:cond delay="0"/>
                                          </p:stCondLst>
                                        </p:cTn>
                                        <p:tgtEl>
                                          <p:spTgt spid="26"/>
                                        </p:tgtEl>
                                        <p:attrNameLst>
                                          <p:attrName>r</p:attrName>
                                        </p:attrNameLst>
                                      </p:cBhvr>
                                    </p:animRot>
                                    <p:animRot by="-240000">
                                      <p:cBhvr>
                                        <p:cTn id="142" dur="200" fill="hold">
                                          <p:stCondLst>
                                            <p:cond delay="200"/>
                                          </p:stCondLst>
                                        </p:cTn>
                                        <p:tgtEl>
                                          <p:spTgt spid="26"/>
                                        </p:tgtEl>
                                        <p:attrNameLst>
                                          <p:attrName>r</p:attrName>
                                        </p:attrNameLst>
                                      </p:cBhvr>
                                    </p:animRot>
                                    <p:animRot by="240000">
                                      <p:cBhvr>
                                        <p:cTn id="143" dur="200" fill="hold">
                                          <p:stCondLst>
                                            <p:cond delay="400"/>
                                          </p:stCondLst>
                                        </p:cTn>
                                        <p:tgtEl>
                                          <p:spTgt spid="26"/>
                                        </p:tgtEl>
                                        <p:attrNameLst>
                                          <p:attrName>r</p:attrName>
                                        </p:attrNameLst>
                                      </p:cBhvr>
                                    </p:animRot>
                                    <p:animRot by="-240000">
                                      <p:cBhvr>
                                        <p:cTn id="144" dur="200" fill="hold">
                                          <p:stCondLst>
                                            <p:cond delay="600"/>
                                          </p:stCondLst>
                                        </p:cTn>
                                        <p:tgtEl>
                                          <p:spTgt spid="26"/>
                                        </p:tgtEl>
                                        <p:attrNameLst>
                                          <p:attrName>r</p:attrName>
                                        </p:attrNameLst>
                                      </p:cBhvr>
                                    </p:animRot>
                                    <p:animRot by="120000">
                                      <p:cBhvr>
                                        <p:cTn id="145" dur="200" fill="hold">
                                          <p:stCondLst>
                                            <p:cond delay="800"/>
                                          </p:stCondLst>
                                        </p:cTn>
                                        <p:tgtEl>
                                          <p:spTgt spid="26"/>
                                        </p:tgtEl>
                                        <p:attrNameLst>
                                          <p:attrName>r</p:attrName>
                                        </p:attrNameLst>
                                      </p:cBhvr>
                                    </p:animRot>
                                  </p:childTnLst>
                                </p:cTn>
                              </p:par>
                              <p:par>
                                <p:cTn id="146" presetID="32" presetClass="emph" presetSubtype="0" repeatCount="3000" fill="hold" nodeType="withEffect">
                                  <p:stCondLst>
                                    <p:cond delay="0"/>
                                  </p:stCondLst>
                                  <p:childTnLst>
                                    <p:animRot by="120000">
                                      <p:cBhvr>
                                        <p:cTn id="147" dur="100" fill="hold">
                                          <p:stCondLst>
                                            <p:cond delay="0"/>
                                          </p:stCondLst>
                                        </p:cTn>
                                        <p:tgtEl>
                                          <p:spTgt spid="25"/>
                                        </p:tgtEl>
                                        <p:attrNameLst>
                                          <p:attrName>r</p:attrName>
                                        </p:attrNameLst>
                                      </p:cBhvr>
                                    </p:animRot>
                                    <p:animRot by="-240000">
                                      <p:cBhvr>
                                        <p:cTn id="148" dur="200" fill="hold">
                                          <p:stCondLst>
                                            <p:cond delay="200"/>
                                          </p:stCondLst>
                                        </p:cTn>
                                        <p:tgtEl>
                                          <p:spTgt spid="25"/>
                                        </p:tgtEl>
                                        <p:attrNameLst>
                                          <p:attrName>r</p:attrName>
                                        </p:attrNameLst>
                                      </p:cBhvr>
                                    </p:animRot>
                                    <p:animRot by="240000">
                                      <p:cBhvr>
                                        <p:cTn id="149" dur="200" fill="hold">
                                          <p:stCondLst>
                                            <p:cond delay="400"/>
                                          </p:stCondLst>
                                        </p:cTn>
                                        <p:tgtEl>
                                          <p:spTgt spid="25"/>
                                        </p:tgtEl>
                                        <p:attrNameLst>
                                          <p:attrName>r</p:attrName>
                                        </p:attrNameLst>
                                      </p:cBhvr>
                                    </p:animRot>
                                    <p:animRot by="-240000">
                                      <p:cBhvr>
                                        <p:cTn id="150" dur="200" fill="hold">
                                          <p:stCondLst>
                                            <p:cond delay="600"/>
                                          </p:stCondLst>
                                        </p:cTn>
                                        <p:tgtEl>
                                          <p:spTgt spid="25"/>
                                        </p:tgtEl>
                                        <p:attrNameLst>
                                          <p:attrName>r</p:attrName>
                                        </p:attrNameLst>
                                      </p:cBhvr>
                                    </p:animRot>
                                    <p:animRot by="120000">
                                      <p:cBhvr>
                                        <p:cTn id="151" dur="200" fill="hold">
                                          <p:stCondLst>
                                            <p:cond delay="80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754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39125"/>
            <a:ext cx="7772400" cy="2387600"/>
          </a:xfrm>
        </p:spPr>
        <p:txBody>
          <a:bodyPr anchor="ctr" anchorCtr="0"/>
          <a:lstStyle/>
          <a:p>
            <a:r>
              <a:rPr lang="en-US" dirty="0"/>
              <a:t>1. A Brief History of SEM</a:t>
            </a:r>
          </a:p>
        </p:txBody>
      </p:sp>
    </p:spTree>
    <p:extLst>
      <p:ext uri="{BB962C8B-B14F-4D97-AF65-F5344CB8AC3E}">
        <p14:creationId xmlns:p14="http://schemas.microsoft.com/office/powerpoint/2010/main" val="3360652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182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1.3 From ANOVA to SEM. Experimental Design</a:t>
            </a:r>
          </a:p>
        </p:txBody>
      </p:sp>
      <p:sp>
        <p:nvSpPr>
          <p:cNvPr id="3" name="TextBox 2"/>
          <p:cNvSpPr txBox="1"/>
          <p:nvPr/>
        </p:nvSpPr>
        <p:spPr>
          <a:xfrm>
            <a:off x="443922" y="759929"/>
            <a:ext cx="5006715" cy="1815882"/>
          </a:xfrm>
          <a:prstGeom prst="rect">
            <a:avLst/>
          </a:prstGeom>
          <a:noFill/>
        </p:spPr>
        <p:txBody>
          <a:bodyPr wrap="square" rtlCol="0">
            <a:spAutoFit/>
          </a:bodyPr>
          <a:lstStyle/>
          <a:p>
            <a:pPr algn="ctr"/>
            <a:r>
              <a:rPr lang="en-US" sz="2800" dirty="0"/>
              <a:t>What are the relative influence of top-down vs. </a:t>
            </a:r>
          </a:p>
          <a:p>
            <a:pPr algn="ctr"/>
            <a:r>
              <a:rPr lang="en-US" sz="2800" dirty="0"/>
              <a:t>bottom-up control in controlling seagrass ecosystems?</a:t>
            </a:r>
          </a:p>
        </p:txBody>
      </p:sp>
      <p:grpSp>
        <p:nvGrpSpPr>
          <p:cNvPr id="5" name="Group 4"/>
          <p:cNvGrpSpPr/>
          <p:nvPr/>
        </p:nvGrpSpPr>
        <p:grpSpPr>
          <a:xfrm>
            <a:off x="833320" y="3296588"/>
            <a:ext cx="3793444" cy="3005477"/>
            <a:chOff x="760413" y="3843872"/>
            <a:chExt cx="2609850" cy="2339975"/>
          </a:xfrm>
        </p:grpSpPr>
        <p:sp>
          <p:nvSpPr>
            <p:cNvPr id="6" name="Rectangle 16"/>
            <p:cNvSpPr>
              <a:spLocks noChangeAspect="1" noChangeArrowheads="1"/>
            </p:cNvSpPr>
            <p:nvPr/>
          </p:nvSpPr>
          <p:spPr bwMode="auto">
            <a:xfrm>
              <a:off x="760413" y="3843872"/>
              <a:ext cx="1260475" cy="1119188"/>
            </a:xfrm>
            <a:prstGeom prst="rect">
              <a:avLst/>
            </a:prstGeom>
            <a:noFill/>
            <a:ln w="25400">
              <a:solidFill>
                <a:schemeClr val="tx1"/>
              </a:solidFill>
              <a:prstDash val="sysDash"/>
              <a:miter lim="800000"/>
              <a:headEnd/>
              <a:tailEnd/>
            </a:ln>
            <a:effectLst/>
          </p:spPr>
          <p:txBody>
            <a:bodyPr wrap="none" anchor="ctr"/>
            <a:lstStyle/>
            <a:p>
              <a:pPr algn="ctr">
                <a:lnSpc>
                  <a:spcPct val="70000"/>
                </a:lnSpc>
                <a:defRPr/>
              </a:pPr>
              <a:r>
                <a:rPr lang="en-US" b="1" dirty="0">
                  <a:latin typeface="Arial"/>
                  <a:ea typeface="+mn-ea"/>
                  <a:cs typeface="Arial"/>
                </a:rPr>
                <a:t>Control</a:t>
              </a:r>
            </a:p>
            <a:p>
              <a:pPr algn="ctr">
                <a:defRPr/>
              </a:pPr>
              <a:r>
                <a:rPr lang="en-US" sz="1400" b="1" dirty="0">
                  <a:latin typeface="Arial"/>
                  <a:cs typeface="Arial"/>
                </a:rPr>
                <a:t>(D-N-) </a:t>
              </a:r>
            </a:p>
          </p:txBody>
        </p:sp>
        <p:sp>
          <p:nvSpPr>
            <p:cNvPr id="7" name="Rectangle 18"/>
            <p:cNvSpPr>
              <a:spLocks noChangeAspect="1" noChangeArrowheads="1"/>
            </p:cNvSpPr>
            <p:nvPr/>
          </p:nvSpPr>
          <p:spPr bwMode="auto">
            <a:xfrm>
              <a:off x="2109788" y="3843872"/>
              <a:ext cx="1260475" cy="1119188"/>
            </a:xfrm>
            <a:prstGeom prst="rect">
              <a:avLst/>
            </a:prstGeom>
            <a:solidFill>
              <a:srgbClr val="339900"/>
            </a:solidFill>
            <a:ln w="25400">
              <a:solidFill>
                <a:schemeClr val="tx1"/>
              </a:solidFill>
              <a:prstDash val="sysDash"/>
              <a:miter lim="800000"/>
              <a:headEnd/>
              <a:tailEnd/>
            </a:ln>
            <a:effectLst/>
          </p:spPr>
          <p:txBody>
            <a:bodyPr wrap="none" anchor="ctr"/>
            <a:lstStyle/>
            <a:p>
              <a:pPr algn="ctr">
                <a:defRPr/>
              </a:pPr>
              <a:r>
                <a:rPr lang="en-US" b="1" dirty="0">
                  <a:latin typeface="Arial"/>
                  <a:ea typeface="ＭＳ Ｐゴシック" charset="0"/>
                  <a:cs typeface="Arial"/>
                </a:rPr>
                <a:t>+ Nutrients</a:t>
              </a:r>
            </a:p>
            <a:p>
              <a:pPr algn="ctr">
                <a:lnSpc>
                  <a:spcPct val="110000"/>
                </a:lnSpc>
                <a:defRPr/>
              </a:pPr>
              <a:r>
                <a:rPr lang="en-US" sz="1400" b="1" dirty="0">
                  <a:latin typeface="Arial"/>
                  <a:ea typeface="ＭＳ Ｐゴシック" charset="0"/>
                  <a:cs typeface="Arial"/>
                </a:rPr>
                <a:t>(D-N+)</a:t>
              </a:r>
              <a:endParaRPr lang="en-US" sz="1400" b="1" dirty="0">
                <a:latin typeface="Arial"/>
                <a:cs typeface="Arial"/>
              </a:endParaRPr>
            </a:p>
          </p:txBody>
        </p:sp>
        <p:sp>
          <p:nvSpPr>
            <p:cNvPr id="8" name="Rectangle 20"/>
            <p:cNvSpPr>
              <a:spLocks noChangeAspect="1" noChangeArrowheads="1"/>
            </p:cNvSpPr>
            <p:nvPr/>
          </p:nvSpPr>
          <p:spPr bwMode="auto">
            <a:xfrm>
              <a:off x="760413" y="5063072"/>
              <a:ext cx="1260475" cy="1120775"/>
            </a:xfrm>
            <a:prstGeom prst="rect">
              <a:avLst/>
            </a:prstGeom>
            <a:solidFill>
              <a:schemeClr val="tx1">
                <a:lumMod val="50000"/>
                <a:lumOff val="50000"/>
              </a:schemeClr>
            </a:solidFill>
            <a:ln w="25400">
              <a:solidFill>
                <a:schemeClr val="tx1"/>
              </a:solidFill>
              <a:prstDash val="sysDash"/>
              <a:miter lim="800000"/>
              <a:headEnd/>
              <a:tailEnd/>
            </a:ln>
            <a:effectLst/>
          </p:spPr>
          <p:txBody>
            <a:bodyPr wrap="none" anchor="ctr"/>
            <a:lstStyle/>
            <a:p>
              <a:pPr algn="ctr">
                <a:defRPr/>
              </a:pPr>
              <a:r>
                <a:rPr lang="en-US" b="1" dirty="0">
                  <a:latin typeface="Arial"/>
                  <a:ea typeface="+mn-ea"/>
                  <a:cs typeface="Arial"/>
                </a:rPr>
                <a:t>+ Deterrent</a:t>
              </a:r>
            </a:p>
            <a:p>
              <a:pPr algn="ctr">
                <a:defRPr/>
              </a:pPr>
              <a:r>
                <a:rPr lang="en-US" sz="1400" b="1" dirty="0">
                  <a:latin typeface="Arial"/>
                  <a:cs typeface="Arial"/>
                </a:rPr>
                <a:t>(D+N-)</a:t>
              </a:r>
            </a:p>
          </p:txBody>
        </p:sp>
        <p:sp>
          <p:nvSpPr>
            <p:cNvPr id="9" name="Rectangle 22"/>
            <p:cNvSpPr>
              <a:spLocks noChangeAspect="1" noChangeArrowheads="1"/>
            </p:cNvSpPr>
            <p:nvPr/>
          </p:nvSpPr>
          <p:spPr bwMode="auto">
            <a:xfrm>
              <a:off x="2109788" y="5063072"/>
              <a:ext cx="1260475" cy="1120775"/>
            </a:xfrm>
            <a:prstGeom prst="rect">
              <a:avLst/>
            </a:prstGeom>
            <a:solidFill>
              <a:srgbClr val="003300"/>
            </a:solidFill>
            <a:ln w="25400">
              <a:solidFill>
                <a:schemeClr val="tx1"/>
              </a:solidFill>
              <a:prstDash val="sysDash"/>
              <a:miter lim="800000"/>
              <a:headEnd/>
              <a:tailEnd/>
            </a:ln>
            <a:effectLst>
              <a:outerShdw blurRad="63500" dist="38099" dir="2700000" algn="ctr" rotWithShape="0">
                <a:schemeClr val="bg2">
                  <a:alpha val="74997"/>
                </a:schemeClr>
              </a:outerShdw>
            </a:effectLst>
          </p:spPr>
          <p:txBody>
            <a:bodyPr wrap="none" anchor="ctr"/>
            <a:lstStyle/>
            <a:p>
              <a:pPr algn="ctr">
                <a:defRPr/>
              </a:pPr>
              <a:r>
                <a:rPr lang="en-US" b="1" dirty="0">
                  <a:solidFill>
                    <a:schemeClr val="bg1"/>
                  </a:solidFill>
                  <a:latin typeface="Arial"/>
                  <a:ea typeface="ＭＳ Ｐゴシック" charset="0"/>
                  <a:cs typeface="Arial"/>
                </a:rPr>
                <a:t>+ Deterrent</a:t>
              </a:r>
            </a:p>
            <a:p>
              <a:pPr algn="ctr">
                <a:defRPr/>
              </a:pPr>
              <a:r>
                <a:rPr lang="en-US" b="1" dirty="0">
                  <a:solidFill>
                    <a:schemeClr val="bg1"/>
                  </a:solidFill>
                  <a:latin typeface="Arial"/>
                  <a:ea typeface="ＭＳ Ｐゴシック" charset="0"/>
                  <a:cs typeface="Arial"/>
                </a:rPr>
                <a:t>+ Nutrients</a:t>
              </a:r>
            </a:p>
            <a:p>
              <a:pPr algn="ctr">
                <a:defRPr/>
              </a:pPr>
              <a:r>
                <a:rPr lang="en-US" sz="1400" b="1" dirty="0">
                  <a:solidFill>
                    <a:schemeClr val="bg1"/>
                  </a:solidFill>
                  <a:latin typeface="Arial"/>
                  <a:ea typeface="ＭＳ Ｐゴシック" charset="0"/>
                  <a:cs typeface="Arial"/>
                </a:rPr>
                <a:t>(D+N+)</a:t>
              </a:r>
            </a:p>
          </p:txBody>
        </p:sp>
      </p:grpSp>
      <p:pic>
        <p:nvPicPr>
          <p:cNvPr id="10" name="Picture 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3598" b="10498"/>
          <a:stretch/>
        </p:blipFill>
        <p:spPr bwMode="auto">
          <a:xfrm>
            <a:off x="4800601" y="1165801"/>
            <a:ext cx="4111630" cy="58678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2"/>
          <p:cNvSpPr txBox="1">
            <a:spLocks noChangeArrowheads="1"/>
          </p:cNvSpPr>
          <p:nvPr/>
        </p:nvSpPr>
        <p:spPr bwMode="auto">
          <a:xfrm>
            <a:off x="699508" y="2631404"/>
            <a:ext cx="379344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lvl1pPr eaLnBrk="0" hangingPunct="0">
              <a:defRPr>
                <a:solidFill>
                  <a:schemeClr val="tx1"/>
                </a:solidFill>
                <a:latin typeface="Calibri" charset="0"/>
                <a:ea typeface="MS PGothic" charset="0"/>
                <a:cs typeface="MS PGothic" charset="0"/>
              </a:defRPr>
            </a:lvl1pPr>
            <a:lvl2pPr marL="742950" indent="-285750" eaLnBrk="0" hangingPunct="0">
              <a:defRPr>
                <a:solidFill>
                  <a:schemeClr val="tx1"/>
                </a:solidFill>
                <a:latin typeface="Calibri" charset="0"/>
                <a:ea typeface="MS PGothic" charset="0"/>
                <a:cs typeface="MS PGothic" charset="0"/>
              </a:defRPr>
            </a:lvl2pPr>
            <a:lvl3pPr marL="1143000" indent="-228600" eaLnBrk="0" hangingPunct="0">
              <a:defRPr>
                <a:solidFill>
                  <a:schemeClr val="tx1"/>
                </a:solidFill>
                <a:latin typeface="Calibri" charset="0"/>
                <a:ea typeface="MS PGothic" charset="0"/>
                <a:cs typeface="MS PGothic" charset="0"/>
              </a:defRPr>
            </a:lvl3pPr>
            <a:lvl4pPr marL="1600200" indent="-228600" eaLnBrk="0" hangingPunct="0">
              <a:defRPr>
                <a:solidFill>
                  <a:schemeClr val="tx1"/>
                </a:solidFill>
                <a:latin typeface="Calibri" charset="0"/>
                <a:ea typeface="MS PGothic" charset="0"/>
                <a:cs typeface="MS PGothic" charset="0"/>
              </a:defRPr>
            </a:lvl4pPr>
            <a:lvl5pPr marL="2057400" indent="-228600" eaLnBrk="0" hangingPunct="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eaLnBrk="1" hangingPunct="1"/>
            <a:r>
              <a:rPr lang="en-US" sz="2200" b="1" dirty="0">
                <a:latin typeface="Arial" charset="0"/>
                <a:cs typeface="Arial" charset="0"/>
              </a:rPr>
              <a:t>		</a:t>
            </a:r>
            <a:r>
              <a:rPr lang="en-US" sz="3000" b="1" dirty="0">
                <a:latin typeface="Arial" charset="0"/>
                <a:cs typeface="Arial" charset="0"/>
              </a:rPr>
              <a:t>-</a:t>
            </a:r>
            <a:r>
              <a:rPr lang="en-US" sz="2200" b="1" dirty="0">
                <a:latin typeface="Arial" charset="0"/>
                <a:cs typeface="Arial" charset="0"/>
              </a:rPr>
              <a:t>	Nutrients	</a:t>
            </a:r>
            <a:r>
              <a:rPr lang="en-US" sz="3000" b="1" dirty="0">
                <a:latin typeface="Arial" charset="0"/>
                <a:cs typeface="Arial" charset="0"/>
              </a:rPr>
              <a:t>+</a:t>
            </a:r>
          </a:p>
        </p:txBody>
      </p:sp>
      <p:sp>
        <p:nvSpPr>
          <p:cNvPr id="12" name="TextBox 2"/>
          <p:cNvSpPr txBox="1">
            <a:spLocks noChangeArrowheads="1"/>
          </p:cNvSpPr>
          <p:nvPr/>
        </p:nvSpPr>
        <p:spPr bwMode="auto">
          <a:xfrm rot="16200000">
            <a:off x="-1058818" y="4589234"/>
            <a:ext cx="3005480"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lvl1pPr eaLnBrk="0" hangingPunct="0">
              <a:defRPr>
                <a:solidFill>
                  <a:schemeClr val="tx1"/>
                </a:solidFill>
                <a:latin typeface="Calibri" charset="0"/>
                <a:ea typeface="MS PGothic" charset="0"/>
                <a:cs typeface="MS PGothic" charset="0"/>
              </a:defRPr>
            </a:lvl1pPr>
            <a:lvl2pPr marL="742950" indent="-285750" eaLnBrk="0" hangingPunct="0">
              <a:defRPr>
                <a:solidFill>
                  <a:schemeClr val="tx1"/>
                </a:solidFill>
                <a:latin typeface="Calibri" charset="0"/>
                <a:ea typeface="MS PGothic" charset="0"/>
                <a:cs typeface="MS PGothic" charset="0"/>
              </a:defRPr>
            </a:lvl2pPr>
            <a:lvl3pPr marL="1143000" indent="-228600" eaLnBrk="0" hangingPunct="0">
              <a:defRPr>
                <a:solidFill>
                  <a:schemeClr val="tx1"/>
                </a:solidFill>
                <a:latin typeface="Calibri" charset="0"/>
                <a:ea typeface="MS PGothic" charset="0"/>
                <a:cs typeface="MS PGothic" charset="0"/>
              </a:defRPr>
            </a:lvl3pPr>
            <a:lvl4pPr marL="1600200" indent="-228600" eaLnBrk="0" hangingPunct="0">
              <a:defRPr>
                <a:solidFill>
                  <a:schemeClr val="tx1"/>
                </a:solidFill>
                <a:latin typeface="Calibri" charset="0"/>
                <a:ea typeface="MS PGothic" charset="0"/>
                <a:cs typeface="MS PGothic" charset="0"/>
              </a:defRPr>
            </a:lvl4pPr>
            <a:lvl5pPr marL="2057400" indent="-228600" eaLnBrk="0" hangingPunct="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eaLnBrk="1" hangingPunct="1"/>
            <a:r>
              <a:rPr lang="en-US" sz="2200" b="1" dirty="0">
                <a:latin typeface="Arial" charset="0"/>
                <a:cs typeface="Arial" charset="0"/>
              </a:rPr>
              <a:t>	</a:t>
            </a:r>
            <a:r>
              <a:rPr lang="en-US" sz="3000" b="1" dirty="0">
                <a:latin typeface="Arial" charset="0"/>
                <a:cs typeface="Arial" charset="0"/>
              </a:rPr>
              <a:t>-</a:t>
            </a:r>
            <a:r>
              <a:rPr lang="en-US" sz="2200" b="1" dirty="0">
                <a:latin typeface="Arial" charset="0"/>
                <a:cs typeface="Arial" charset="0"/>
              </a:rPr>
              <a:t>	Deterrent	</a:t>
            </a:r>
            <a:r>
              <a:rPr lang="en-US" sz="3000" b="1" dirty="0">
                <a:latin typeface="Arial" charset="0"/>
                <a:cs typeface="Arial" charset="0"/>
              </a:rPr>
              <a:t>+</a:t>
            </a:r>
          </a:p>
        </p:txBody>
      </p:sp>
    </p:spTree>
    <p:extLst>
      <p:ext uri="{BB962C8B-B14F-4D97-AF65-F5344CB8AC3E}">
        <p14:creationId xmlns:p14="http://schemas.microsoft.com/office/powerpoint/2010/main" val="3029074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1.3 From ANOVA to SEM. Whalen et al. 2013</a:t>
            </a:r>
          </a:p>
        </p:txBody>
      </p:sp>
      <p:pic>
        <p:nvPicPr>
          <p:cNvPr id="13" name="Picture 12" descr="C:\Users\plreynolds\Dropbox\ZEN_Master\Manuscripts\ZEN_EL_revision__final_version_attached_for_your_upload!\CoverPhotos\Ecology Letters Cover\Field_setup_2[sRGB].tif"/>
          <p:cNvPicPr>
            <a:picLocks noChangeAspect="1" noChangeArrowheads="1"/>
          </p:cNvPicPr>
          <p:nvPr/>
        </p:nvPicPr>
        <p:blipFill>
          <a:blip r:embed="rId2"/>
          <a:srcRect t="4166"/>
          <a:stretch>
            <a:fillRect/>
          </a:stretch>
        </p:blipFill>
        <p:spPr bwMode="auto">
          <a:xfrm>
            <a:off x="0" y="1105495"/>
            <a:ext cx="9144000" cy="5142310"/>
          </a:xfrm>
          <a:prstGeom prst="rect">
            <a:avLst/>
          </a:prstGeom>
          <a:noFill/>
          <a:ln w="9525">
            <a:noFill/>
            <a:miter lim="800000"/>
            <a:headEnd/>
            <a:tailEnd/>
          </a:ln>
        </p:spPr>
      </p:pic>
    </p:spTree>
    <p:extLst>
      <p:ext uri="{BB962C8B-B14F-4D97-AF65-F5344CB8AC3E}">
        <p14:creationId xmlns:p14="http://schemas.microsoft.com/office/powerpoint/2010/main" val="515586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1.3 From ANOVA to SEM. Whalen et al. 2013</a:t>
            </a:r>
          </a:p>
        </p:txBody>
      </p:sp>
      <p:pic>
        <p:nvPicPr>
          <p:cNvPr id="3" name="Picture 2"/>
          <p:cNvPicPr>
            <a:picLocks noChangeAspect="1"/>
          </p:cNvPicPr>
          <p:nvPr/>
        </p:nvPicPr>
        <p:blipFill>
          <a:blip r:embed="rId2"/>
          <a:stretch>
            <a:fillRect/>
          </a:stretch>
        </p:blipFill>
        <p:spPr>
          <a:xfrm>
            <a:off x="379799" y="1283481"/>
            <a:ext cx="8384402" cy="4893810"/>
          </a:xfrm>
          <a:prstGeom prst="rect">
            <a:avLst/>
          </a:prstGeom>
        </p:spPr>
      </p:pic>
      <p:sp>
        <p:nvSpPr>
          <p:cNvPr id="4" name="TextBox 3"/>
          <p:cNvSpPr txBox="1"/>
          <p:nvPr/>
        </p:nvSpPr>
        <p:spPr>
          <a:xfrm>
            <a:off x="2392942" y="3376443"/>
            <a:ext cx="4358116" cy="707886"/>
          </a:xfrm>
          <a:prstGeom prst="rect">
            <a:avLst/>
          </a:prstGeom>
          <a:noFill/>
        </p:spPr>
        <p:txBody>
          <a:bodyPr wrap="none" rtlCol="0">
            <a:spAutoFit/>
          </a:bodyPr>
          <a:lstStyle/>
          <a:p>
            <a:r>
              <a:rPr lang="en-US" sz="4000" dirty="0"/>
              <a:t>DEATH BY F-TABLES!</a:t>
            </a:r>
          </a:p>
        </p:txBody>
      </p:sp>
    </p:spTree>
    <p:extLst>
      <p:ext uri="{BB962C8B-B14F-4D97-AF65-F5344CB8AC3E}">
        <p14:creationId xmlns:p14="http://schemas.microsoft.com/office/powerpoint/2010/main" val="620807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1.3 From ANOVA to SEM. ANOVA</a:t>
            </a:r>
          </a:p>
        </p:txBody>
      </p:sp>
      <p:sp>
        <p:nvSpPr>
          <p:cNvPr id="5" name="Rectangle 4"/>
          <p:cNvSpPr/>
          <p:nvPr/>
        </p:nvSpPr>
        <p:spPr>
          <a:xfrm>
            <a:off x="3733800" y="1752600"/>
            <a:ext cx="1981200" cy="928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Pesticide</a:t>
            </a:r>
          </a:p>
          <a:p>
            <a:pPr algn="ctr"/>
            <a:r>
              <a:rPr lang="en-US" dirty="0"/>
              <a:t>(0/1)</a:t>
            </a:r>
          </a:p>
        </p:txBody>
      </p:sp>
      <p:sp>
        <p:nvSpPr>
          <p:cNvPr id="6" name="Rectangle 5"/>
          <p:cNvSpPr/>
          <p:nvPr/>
        </p:nvSpPr>
        <p:spPr>
          <a:xfrm>
            <a:off x="3733799" y="4252822"/>
            <a:ext cx="1981200" cy="928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Epiphytes</a:t>
            </a:r>
            <a:endParaRPr lang="en-US" sz="1200" dirty="0"/>
          </a:p>
          <a:p>
            <a:pPr algn="ctr"/>
            <a:r>
              <a:rPr lang="en-US" sz="1800" dirty="0"/>
              <a:t>R</a:t>
            </a:r>
            <a:r>
              <a:rPr lang="en-US" sz="1800" baseline="30000" dirty="0"/>
              <a:t>2 </a:t>
            </a:r>
            <a:r>
              <a:rPr lang="en-US" sz="1800" dirty="0"/>
              <a:t>= 0.51</a:t>
            </a:r>
          </a:p>
        </p:txBody>
      </p:sp>
      <p:cxnSp>
        <p:nvCxnSpPr>
          <p:cNvPr id="7" name="Straight Arrow Connector 6"/>
          <p:cNvCxnSpPr>
            <a:stCxn id="5" idx="2"/>
            <a:endCxn id="6" idx="0"/>
          </p:cNvCxnSpPr>
          <p:nvPr/>
        </p:nvCxnSpPr>
        <p:spPr>
          <a:xfrm flipH="1">
            <a:off x="4724399" y="2681378"/>
            <a:ext cx="1" cy="1571444"/>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3816967" y="3205490"/>
            <a:ext cx="824265" cy="523220"/>
          </a:xfrm>
          <a:prstGeom prst="rect">
            <a:avLst/>
          </a:prstGeom>
          <a:noFill/>
        </p:spPr>
        <p:txBody>
          <a:bodyPr wrap="none" rtlCol="0">
            <a:spAutoFit/>
          </a:bodyPr>
          <a:lstStyle/>
          <a:p>
            <a:r>
              <a:rPr lang="en-US" sz="2800" dirty="0"/>
              <a:t>0.72</a:t>
            </a:r>
          </a:p>
        </p:txBody>
      </p:sp>
      <p:sp>
        <p:nvSpPr>
          <p:cNvPr id="9" name="TextBox 8"/>
          <p:cNvSpPr txBox="1"/>
          <p:nvPr/>
        </p:nvSpPr>
        <p:spPr>
          <a:xfrm>
            <a:off x="3714789" y="5413324"/>
            <a:ext cx="364803" cy="584776"/>
          </a:xfrm>
          <a:prstGeom prst="rect">
            <a:avLst/>
          </a:prstGeom>
          <a:noFill/>
        </p:spPr>
        <p:txBody>
          <a:bodyPr wrap="none" rtlCol="0">
            <a:spAutoFit/>
          </a:bodyPr>
          <a:lstStyle/>
          <a:p>
            <a:r>
              <a:rPr lang="en-US" sz="3200" dirty="0">
                <a:latin typeface="Symbol" charset="2"/>
                <a:cs typeface="Symbol" charset="2"/>
              </a:rPr>
              <a:t>e</a:t>
            </a:r>
          </a:p>
        </p:txBody>
      </p:sp>
      <p:cxnSp>
        <p:nvCxnSpPr>
          <p:cNvPr id="10" name="Straight Arrow Connector 9"/>
          <p:cNvCxnSpPr>
            <a:stCxn id="9" idx="3"/>
            <a:endCxn id="6" idx="2"/>
          </p:cNvCxnSpPr>
          <p:nvPr/>
        </p:nvCxnSpPr>
        <p:spPr>
          <a:xfrm flipV="1">
            <a:off x="4079592" y="5181600"/>
            <a:ext cx="644807" cy="524112"/>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581025" y="981075"/>
            <a:ext cx="3240824" cy="523220"/>
          </a:xfrm>
          <a:prstGeom prst="rect">
            <a:avLst/>
          </a:prstGeom>
          <a:noFill/>
        </p:spPr>
        <p:txBody>
          <a:bodyPr wrap="none" rtlCol="0">
            <a:spAutoFit/>
          </a:bodyPr>
          <a:lstStyle/>
          <a:p>
            <a:r>
              <a:rPr lang="en-US" sz="2800" dirty="0"/>
              <a:t>Epiphytes ~ Pesticide</a:t>
            </a:r>
          </a:p>
        </p:txBody>
      </p:sp>
      <p:sp>
        <p:nvSpPr>
          <p:cNvPr id="11" name="TextBox 10"/>
          <p:cNvSpPr txBox="1"/>
          <p:nvPr/>
        </p:nvSpPr>
        <p:spPr>
          <a:xfrm>
            <a:off x="6503469" y="1752600"/>
            <a:ext cx="1583724" cy="923330"/>
          </a:xfrm>
          <a:prstGeom prst="rect">
            <a:avLst/>
          </a:prstGeom>
          <a:solidFill>
            <a:srgbClr val="FFC000"/>
          </a:solidFill>
        </p:spPr>
        <p:txBody>
          <a:bodyPr wrap="square" rtlCol="0">
            <a:spAutoFit/>
          </a:bodyPr>
          <a:lstStyle/>
          <a:p>
            <a:pPr algn="ctr"/>
            <a:r>
              <a:rPr lang="en-US" dirty="0"/>
              <a:t>Pesticide increases epiphytes</a:t>
            </a:r>
          </a:p>
        </p:txBody>
      </p:sp>
    </p:spTree>
    <p:extLst>
      <p:ext uri="{BB962C8B-B14F-4D97-AF65-F5344CB8AC3E}">
        <p14:creationId xmlns:p14="http://schemas.microsoft.com/office/powerpoint/2010/main" val="3117754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1.3 From ANOVA to SEM. ANCOVA</a:t>
            </a:r>
          </a:p>
        </p:txBody>
      </p:sp>
      <p:sp>
        <p:nvSpPr>
          <p:cNvPr id="26" name="Rectangle 25"/>
          <p:cNvSpPr/>
          <p:nvPr/>
        </p:nvSpPr>
        <p:spPr>
          <a:xfrm>
            <a:off x="3733800" y="1752600"/>
            <a:ext cx="1981200" cy="928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Pesticide</a:t>
            </a:r>
          </a:p>
          <a:p>
            <a:pPr algn="ctr"/>
            <a:r>
              <a:rPr lang="en-US" dirty="0"/>
              <a:t>(0/1)</a:t>
            </a:r>
          </a:p>
        </p:txBody>
      </p:sp>
      <p:sp>
        <p:nvSpPr>
          <p:cNvPr id="27" name="Rectangle 26"/>
          <p:cNvSpPr/>
          <p:nvPr/>
        </p:nvSpPr>
        <p:spPr>
          <a:xfrm>
            <a:off x="3733799" y="4252822"/>
            <a:ext cx="1981200" cy="928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Epiphytes</a:t>
            </a:r>
            <a:endParaRPr lang="en-US" sz="1200" dirty="0"/>
          </a:p>
          <a:p>
            <a:pPr algn="ctr"/>
            <a:r>
              <a:rPr lang="en-US" sz="1800" dirty="0"/>
              <a:t>R</a:t>
            </a:r>
            <a:r>
              <a:rPr lang="en-US" sz="1800" baseline="30000" dirty="0"/>
              <a:t>2 </a:t>
            </a:r>
            <a:r>
              <a:rPr lang="en-US" sz="1800" dirty="0"/>
              <a:t>= 0.59</a:t>
            </a:r>
          </a:p>
        </p:txBody>
      </p:sp>
      <p:cxnSp>
        <p:nvCxnSpPr>
          <p:cNvPr id="28" name="Straight Arrow Connector 27"/>
          <p:cNvCxnSpPr>
            <a:stCxn id="26" idx="2"/>
            <a:endCxn id="27" idx="0"/>
          </p:cNvCxnSpPr>
          <p:nvPr/>
        </p:nvCxnSpPr>
        <p:spPr>
          <a:xfrm flipH="1">
            <a:off x="4724399" y="2681378"/>
            <a:ext cx="1" cy="1571444"/>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sp>
        <p:nvSpPr>
          <p:cNvPr id="29" name="TextBox 28"/>
          <p:cNvSpPr txBox="1"/>
          <p:nvPr/>
        </p:nvSpPr>
        <p:spPr>
          <a:xfrm>
            <a:off x="3816967" y="3205490"/>
            <a:ext cx="824265" cy="523220"/>
          </a:xfrm>
          <a:prstGeom prst="rect">
            <a:avLst/>
          </a:prstGeom>
          <a:noFill/>
        </p:spPr>
        <p:txBody>
          <a:bodyPr wrap="none" rtlCol="0">
            <a:spAutoFit/>
          </a:bodyPr>
          <a:lstStyle/>
          <a:p>
            <a:r>
              <a:rPr lang="en-US" sz="2800" dirty="0"/>
              <a:t>0.72</a:t>
            </a:r>
          </a:p>
        </p:txBody>
      </p:sp>
      <p:sp>
        <p:nvSpPr>
          <p:cNvPr id="30" name="TextBox 29"/>
          <p:cNvSpPr txBox="1"/>
          <p:nvPr/>
        </p:nvSpPr>
        <p:spPr>
          <a:xfrm>
            <a:off x="3714789" y="5413324"/>
            <a:ext cx="364803" cy="584776"/>
          </a:xfrm>
          <a:prstGeom prst="rect">
            <a:avLst/>
          </a:prstGeom>
          <a:noFill/>
        </p:spPr>
        <p:txBody>
          <a:bodyPr wrap="none" rtlCol="0">
            <a:spAutoFit/>
          </a:bodyPr>
          <a:lstStyle/>
          <a:p>
            <a:r>
              <a:rPr lang="en-US" sz="3200" dirty="0">
                <a:latin typeface="Symbol" charset="2"/>
                <a:cs typeface="Symbol" charset="2"/>
              </a:rPr>
              <a:t>e</a:t>
            </a:r>
          </a:p>
        </p:txBody>
      </p:sp>
      <p:cxnSp>
        <p:nvCxnSpPr>
          <p:cNvPr id="31" name="Straight Arrow Connector 30"/>
          <p:cNvCxnSpPr>
            <a:stCxn id="30" idx="3"/>
            <a:endCxn id="27" idx="2"/>
          </p:cNvCxnSpPr>
          <p:nvPr/>
        </p:nvCxnSpPr>
        <p:spPr>
          <a:xfrm flipV="1">
            <a:off x="4079592" y="5181600"/>
            <a:ext cx="644807" cy="524112"/>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sp>
        <p:nvSpPr>
          <p:cNvPr id="32" name="Rectangle 31"/>
          <p:cNvSpPr/>
          <p:nvPr/>
        </p:nvSpPr>
        <p:spPr>
          <a:xfrm>
            <a:off x="1104624" y="4252822"/>
            <a:ext cx="1981200" cy="928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Macroalgae</a:t>
            </a:r>
          </a:p>
        </p:txBody>
      </p:sp>
      <p:sp>
        <p:nvSpPr>
          <p:cNvPr id="33" name="Rectangle 32"/>
          <p:cNvSpPr/>
          <p:nvPr/>
        </p:nvSpPr>
        <p:spPr>
          <a:xfrm>
            <a:off x="6362974" y="4252822"/>
            <a:ext cx="1981200" cy="928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Seagrass</a:t>
            </a:r>
          </a:p>
        </p:txBody>
      </p:sp>
      <p:cxnSp>
        <p:nvCxnSpPr>
          <p:cNvPr id="34" name="Straight Arrow Connector 33"/>
          <p:cNvCxnSpPr>
            <a:stCxn id="32" idx="3"/>
            <a:endCxn id="27" idx="1"/>
          </p:cNvCxnSpPr>
          <p:nvPr/>
        </p:nvCxnSpPr>
        <p:spPr>
          <a:xfrm>
            <a:off x="3085824" y="4717211"/>
            <a:ext cx="647975" cy="0"/>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cxnSp>
        <p:nvCxnSpPr>
          <p:cNvPr id="36" name="Straight Arrow Connector 35"/>
          <p:cNvCxnSpPr>
            <a:stCxn id="33" idx="1"/>
            <a:endCxn id="27" idx="3"/>
          </p:cNvCxnSpPr>
          <p:nvPr/>
        </p:nvCxnSpPr>
        <p:spPr>
          <a:xfrm flipH="1">
            <a:off x="5714999" y="4717211"/>
            <a:ext cx="647975" cy="0"/>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2942375" y="3815156"/>
            <a:ext cx="934871" cy="523220"/>
          </a:xfrm>
          <a:prstGeom prst="rect">
            <a:avLst/>
          </a:prstGeom>
          <a:noFill/>
        </p:spPr>
        <p:txBody>
          <a:bodyPr wrap="none" rtlCol="0">
            <a:spAutoFit/>
          </a:bodyPr>
          <a:lstStyle/>
          <a:p>
            <a:r>
              <a:rPr lang="en-US" sz="2800" dirty="0">
                <a:solidFill>
                  <a:srgbClr val="FF0000"/>
                </a:solidFill>
              </a:rPr>
              <a:t>-0.13</a:t>
            </a:r>
          </a:p>
        </p:txBody>
      </p:sp>
      <p:sp>
        <p:nvSpPr>
          <p:cNvPr id="40" name="TextBox 39"/>
          <p:cNvSpPr txBox="1"/>
          <p:nvPr/>
        </p:nvSpPr>
        <p:spPr>
          <a:xfrm>
            <a:off x="5617475" y="3815156"/>
            <a:ext cx="824265" cy="523220"/>
          </a:xfrm>
          <a:prstGeom prst="rect">
            <a:avLst/>
          </a:prstGeom>
          <a:noFill/>
        </p:spPr>
        <p:txBody>
          <a:bodyPr wrap="none" rtlCol="0">
            <a:spAutoFit/>
          </a:bodyPr>
          <a:lstStyle/>
          <a:p>
            <a:r>
              <a:rPr lang="en-US" sz="2800" dirty="0"/>
              <a:t>0.24</a:t>
            </a:r>
          </a:p>
        </p:txBody>
      </p:sp>
      <p:cxnSp>
        <p:nvCxnSpPr>
          <p:cNvPr id="41" name="Curved Connector 40"/>
          <p:cNvCxnSpPr>
            <a:stCxn id="32" idx="2"/>
            <a:endCxn id="33" idx="2"/>
          </p:cNvCxnSpPr>
          <p:nvPr/>
        </p:nvCxnSpPr>
        <p:spPr>
          <a:xfrm rot="16200000" flipH="1">
            <a:off x="4724399" y="2552425"/>
            <a:ext cx="12700" cy="5258350"/>
          </a:xfrm>
          <a:prstGeom prst="curvedConnector3">
            <a:avLst>
              <a:gd name="adj1" fmla="val 10725000"/>
            </a:avLst>
          </a:prstGeom>
          <a:ln w="38100" cap="flat">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4312266" y="5998100"/>
            <a:ext cx="824265" cy="523220"/>
          </a:xfrm>
          <a:prstGeom prst="rect">
            <a:avLst/>
          </a:prstGeom>
          <a:noFill/>
        </p:spPr>
        <p:txBody>
          <a:bodyPr wrap="none" rtlCol="0">
            <a:spAutoFit/>
          </a:bodyPr>
          <a:lstStyle/>
          <a:p>
            <a:r>
              <a:rPr lang="en-US" sz="2800" dirty="0"/>
              <a:t>0.14</a:t>
            </a:r>
          </a:p>
        </p:txBody>
      </p:sp>
      <p:sp>
        <p:nvSpPr>
          <p:cNvPr id="48" name="TextBox 47"/>
          <p:cNvSpPr txBox="1"/>
          <p:nvPr/>
        </p:nvSpPr>
        <p:spPr>
          <a:xfrm>
            <a:off x="581025" y="981075"/>
            <a:ext cx="6885475" cy="523220"/>
          </a:xfrm>
          <a:prstGeom prst="rect">
            <a:avLst/>
          </a:prstGeom>
          <a:noFill/>
        </p:spPr>
        <p:txBody>
          <a:bodyPr wrap="none" rtlCol="0">
            <a:spAutoFit/>
          </a:bodyPr>
          <a:lstStyle/>
          <a:p>
            <a:r>
              <a:rPr lang="en-US" sz="2800" dirty="0"/>
              <a:t>Epiphytes ~ Pesticide + Macroalgae </a:t>
            </a:r>
            <a:r>
              <a:rPr lang="en-US" sz="2800"/>
              <a:t>+ Seagrass</a:t>
            </a:r>
            <a:endParaRPr lang="en-US" sz="2800" dirty="0"/>
          </a:p>
        </p:txBody>
      </p:sp>
      <p:sp>
        <p:nvSpPr>
          <p:cNvPr id="3" name="TextBox 2"/>
          <p:cNvSpPr txBox="1"/>
          <p:nvPr/>
        </p:nvSpPr>
        <p:spPr>
          <a:xfrm>
            <a:off x="6441740" y="1752600"/>
            <a:ext cx="2132634" cy="1200329"/>
          </a:xfrm>
          <a:prstGeom prst="rect">
            <a:avLst/>
          </a:prstGeom>
          <a:solidFill>
            <a:srgbClr val="FFC000"/>
          </a:solidFill>
        </p:spPr>
        <p:txBody>
          <a:bodyPr wrap="square" rtlCol="0">
            <a:spAutoFit/>
          </a:bodyPr>
          <a:lstStyle/>
          <a:p>
            <a:pPr algn="ctr"/>
            <a:r>
              <a:rPr lang="en-US" dirty="0"/>
              <a:t>Pesticide increases epiphytes more than habitat (substrate) increases them</a:t>
            </a:r>
          </a:p>
        </p:txBody>
      </p:sp>
    </p:spTree>
    <p:extLst>
      <p:ext uri="{BB962C8B-B14F-4D97-AF65-F5344CB8AC3E}">
        <p14:creationId xmlns:p14="http://schemas.microsoft.com/office/powerpoint/2010/main" val="2922341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1.3 From ANOVA to SEM. Mediation</a:t>
            </a:r>
          </a:p>
        </p:txBody>
      </p:sp>
      <p:sp>
        <p:nvSpPr>
          <p:cNvPr id="26" name="Rectangle 25"/>
          <p:cNvSpPr/>
          <p:nvPr/>
        </p:nvSpPr>
        <p:spPr>
          <a:xfrm>
            <a:off x="3733799" y="840739"/>
            <a:ext cx="1981200" cy="928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Pesticide</a:t>
            </a:r>
          </a:p>
          <a:p>
            <a:pPr algn="ctr"/>
            <a:r>
              <a:rPr lang="en-US" dirty="0"/>
              <a:t>(0/1)</a:t>
            </a:r>
          </a:p>
        </p:txBody>
      </p:sp>
      <p:sp>
        <p:nvSpPr>
          <p:cNvPr id="27" name="Rectangle 26"/>
          <p:cNvSpPr/>
          <p:nvPr/>
        </p:nvSpPr>
        <p:spPr>
          <a:xfrm>
            <a:off x="3733799" y="4252822"/>
            <a:ext cx="1981200" cy="928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Epiphytes</a:t>
            </a:r>
            <a:endParaRPr lang="en-US" sz="1200" dirty="0"/>
          </a:p>
          <a:p>
            <a:pPr algn="ctr"/>
            <a:r>
              <a:rPr lang="en-US" sz="1800" dirty="0"/>
              <a:t>R</a:t>
            </a:r>
            <a:r>
              <a:rPr lang="en-US" sz="1800" baseline="30000" dirty="0"/>
              <a:t>2 </a:t>
            </a:r>
            <a:r>
              <a:rPr lang="en-US" sz="1800" dirty="0"/>
              <a:t>= 0.59</a:t>
            </a:r>
          </a:p>
        </p:txBody>
      </p:sp>
      <p:cxnSp>
        <p:nvCxnSpPr>
          <p:cNvPr id="28" name="Straight Arrow Connector 27"/>
          <p:cNvCxnSpPr>
            <a:stCxn id="18" idx="2"/>
            <a:endCxn id="27" idx="0"/>
          </p:cNvCxnSpPr>
          <p:nvPr/>
        </p:nvCxnSpPr>
        <p:spPr>
          <a:xfrm>
            <a:off x="4724399" y="3432246"/>
            <a:ext cx="0" cy="820576"/>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sp>
        <p:nvSpPr>
          <p:cNvPr id="29" name="TextBox 28"/>
          <p:cNvSpPr txBox="1"/>
          <p:nvPr/>
        </p:nvSpPr>
        <p:spPr>
          <a:xfrm>
            <a:off x="3747735" y="3587208"/>
            <a:ext cx="934871" cy="523220"/>
          </a:xfrm>
          <a:prstGeom prst="rect">
            <a:avLst/>
          </a:prstGeom>
          <a:noFill/>
        </p:spPr>
        <p:txBody>
          <a:bodyPr wrap="none" rtlCol="0">
            <a:spAutoFit/>
          </a:bodyPr>
          <a:lstStyle/>
          <a:p>
            <a:r>
              <a:rPr lang="en-US" sz="2800" dirty="0">
                <a:solidFill>
                  <a:srgbClr val="FF0000"/>
                </a:solidFill>
              </a:rPr>
              <a:t>-0.79</a:t>
            </a:r>
          </a:p>
        </p:txBody>
      </p:sp>
      <p:sp>
        <p:nvSpPr>
          <p:cNvPr id="30" name="TextBox 29"/>
          <p:cNvSpPr txBox="1"/>
          <p:nvPr/>
        </p:nvSpPr>
        <p:spPr>
          <a:xfrm>
            <a:off x="3714789" y="5413324"/>
            <a:ext cx="364803" cy="584776"/>
          </a:xfrm>
          <a:prstGeom prst="rect">
            <a:avLst/>
          </a:prstGeom>
          <a:noFill/>
        </p:spPr>
        <p:txBody>
          <a:bodyPr wrap="none" rtlCol="0">
            <a:spAutoFit/>
          </a:bodyPr>
          <a:lstStyle/>
          <a:p>
            <a:r>
              <a:rPr lang="en-US" sz="3200" dirty="0">
                <a:latin typeface="Symbol" charset="2"/>
                <a:cs typeface="Symbol" charset="2"/>
              </a:rPr>
              <a:t>e</a:t>
            </a:r>
          </a:p>
        </p:txBody>
      </p:sp>
      <p:cxnSp>
        <p:nvCxnSpPr>
          <p:cNvPr id="31" name="Straight Arrow Connector 30"/>
          <p:cNvCxnSpPr>
            <a:stCxn id="30" idx="3"/>
            <a:endCxn id="27" idx="2"/>
          </p:cNvCxnSpPr>
          <p:nvPr/>
        </p:nvCxnSpPr>
        <p:spPr>
          <a:xfrm flipV="1">
            <a:off x="4079592" y="5181600"/>
            <a:ext cx="644807" cy="524112"/>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sp>
        <p:nvSpPr>
          <p:cNvPr id="32" name="Rectangle 31"/>
          <p:cNvSpPr/>
          <p:nvPr/>
        </p:nvSpPr>
        <p:spPr>
          <a:xfrm>
            <a:off x="1104624" y="4252822"/>
            <a:ext cx="1981200" cy="928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Macroalgae</a:t>
            </a:r>
          </a:p>
        </p:txBody>
      </p:sp>
      <p:sp>
        <p:nvSpPr>
          <p:cNvPr id="33" name="Rectangle 32"/>
          <p:cNvSpPr/>
          <p:nvPr/>
        </p:nvSpPr>
        <p:spPr>
          <a:xfrm>
            <a:off x="6362974" y="4252822"/>
            <a:ext cx="1981200" cy="928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Seagrass</a:t>
            </a:r>
          </a:p>
        </p:txBody>
      </p:sp>
      <p:cxnSp>
        <p:nvCxnSpPr>
          <p:cNvPr id="34" name="Straight Arrow Connector 33"/>
          <p:cNvCxnSpPr>
            <a:stCxn id="32" idx="3"/>
            <a:endCxn id="27" idx="1"/>
          </p:cNvCxnSpPr>
          <p:nvPr/>
        </p:nvCxnSpPr>
        <p:spPr>
          <a:xfrm>
            <a:off x="3085824" y="4717211"/>
            <a:ext cx="647975" cy="0"/>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cxnSp>
        <p:nvCxnSpPr>
          <p:cNvPr id="36" name="Straight Arrow Connector 35"/>
          <p:cNvCxnSpPr>
            <a:stCxn id="33" idx="1"/>
            <a:endCxn id="27" idx="3"/>
          </p:cNvCxnSpPr>
          <p:nvPr/>
        </p:nvCxnSpPr>
        <p:spPr>
          <a:xfrm flipH="1">
            <a:off x="5714999" y="4717211"/>
            <a:ext cx="647975" cy="0"/>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2959532" y="5181468"/>
            <a:ext cx="824265" cy="523220"/>
          </a:xfrm>
          <a:prstGeom prst="rect">
            <a:avLst/>
          </a:prstGeom>
          <a:noFill/>
        </p:spPr>
        <p:txBody>
          <a:bodyPr wrap="none" rtlCol="0">
            <a:spAutoFit/>
          </a:bodyPr>
          <a:lstStyle/>
          <a:p>
            <a:r>
              <a:rPr lang="en-US" sz="2800" dirty="0"/>
              <a:t>0.18</a:t>
            </a:r>
          </a:p>
        </p:txBody>
      </p:sp>
      <p:sp>
        <p:nvSpPr>
          <p:cNvPr id="40" name="TextBox 39"/>
          <p:cNvSpPr txBox="1"/>
          <p:nvPr/>
        </p:nvSpPr>
        <p:spPr>
          <a:xfrm>
            <a:off x="5667669" y="5181468"/>
            <a:ext cx="824265" cy="523220"/>
          </a:xfrm>
          <a:prstGeom prst="rect">
            <a:avLst/>
          </a:prstGeom>
          <a:noFill/>
        </p:spPr>
        <p:txBody>
          <a:bodyPr wrap="none" rtlCol="0">
            <a:spAutoFit/>
          </a:bodyPr>
          <a:lstStyle/>
          <a:p>
            <a:r>
              <a:rPr lang="en-US" sz="2800" dirty="0"/>
              <a:t>0.35</a:t>
            </a:r>
          </a:p>
        </p:txBody>
      </p:sp>
      <p:cxnSp>
        <p:nvCxnSpPr>
          <p:cNvPr id="41" name="Curved Connector 40"/>
          <p:cNvCxnSpPr>
            <a:stCxn id="32" idx="2"/>
            <a:endCxn id="33" idx="2"/>
          </p:cNvCxnSpPr>
          <p:nvPr/>
        </p:nvCxnSpPr>
        <p:spPr>
          <a:xfrm rot="16200000" flipH="1">
            <a:off x="4724399" y="2552425"/>
            <a:ext cx="12700" cy="5258350"/>
          </a:xfrm>
          <a:prstGeom prst="curvedConnector3">
            <a:avLst>
              <a:gd name="adj1" fmla="val 10725000"/>
            </a:avLst>
          </a:prstGeom>
          <a:ln w="38100" cap="flat">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4312266" y="5998100"/>
            <a:ext cx="934871" cy="523220"/>
          </a:xfrm>
          <a:prstGeom prst="rect">
            <a:avLst/>
          </a:prstGeom>
          <a:noFill/>
        </p:spPr>
        <p:txBody>
          <a:bodyPr wrap="none" rtlCol="0">
            <a:spAutoFit/>
          </a:bodyPr>
          <a:lstStyle/>
          <a:p>
            <a:r>
              <a:rPr lang="en-US" sz="2800" dirty="0">
                <a:solidFill>
                  <a:srgbClr val="FF0000"/>
                </a:solidFill>
              </a:rPr>
              <a:t>-0.14</a:t>
            </a:r>
          </a:p>
        </p:txBody>
      </p:sp>
      <p:sp>
        <p:nvSpPr>
          <p:cNvPr id="18" name="Rectangle 17"/>
          <p:cNvSpPr/>
          <p:nvPr/>
        </p:nvSpPr>
        <p:spPr>
          <a:xfrm>
            <a:off x="3733799" y="2503468"/>
            <a:ext cx="1981200" cy="928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t>Gammarids</a:t>
            </a:r>
            <a:endParaRPr lang="en-US" sz="2800" dirty="0"/>
          </a:p>
          <a:p>
            <a:pPr algn="ctr"/>
            <a:r>
              <a:rPr lang="en-US" dirty="0"/>
              <a:t>R</a:t>
            </a:r>
            <a:r>
              <a:rPr lang="en-US" baseline="30000" dirty="0"/>
              <a:t>2 </a:t>
            </a:r>
            <a:r>
              <a:rPr lang="en-US" dirty="0"/>
              <a:t>= 0.75</a:t>
            </a:r>
          </a:p>
        </p:txBody>
      </p:sp>
      <p:cxnSp>
        <p:nvCxnSpPr>
          <p:cNvPr id="19" name="Straight Arrow Connector 18"/>
          <p:cNvCxnSpPr>
            <a:stCxn id="26" idx="2"/>
            <a:endCxn id="18" idx="0"/>
          </p:cNvCxnSpPr>
          <p:nvPr/>
        </p:nvCxnSpPr>
        <p:spPr>
          <a:xfrm>
            <a:off x="4724399" y="1769517"/>
            <a:ext cx="0" cy="733951"/>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3766161" y="1874882"/>
            <a:ext cx="934871" cy="523220"/>
          </a:xfrm>
          <a:prstGeom prst="rect">
            <a:avLst/>
          </a:prstGeom>
          <a:noFill/>
        </p:spPr>
        <p:txBody>
          <a:bodyPr wrap="none" rtlCol="0">
            <a:spAutoFit/>
          </a:bodyPr>
          <a:lstStyle/>
          <a:p>
            <a:r>
              <a:rPr lang="en-US" sz="2800" dirty="0">
                <a:solidFill>
                  <a:srgbClr val="FF0000"/>
                </a:solidFill>
              </a:rPr>
              <a:t>-0.75</a:t>
            </a:r>
          </a:p>
        </p:txBody>
      </p:sp>
      <p:cxnSp>
        <p:nvCxnSpPr>
          <p:cNvPr id="35" name="Straight Arrow Connector 34"/>
          <p:cNvCxnSpPr>
            <a:stCxn id="32" idx="0"/>
            <a:endCxn id="18" idx="1"/>
          </p:cNvCxnSpPr>
          <p:nvPr/>
        </p:nvCxnSpPr>
        <p:spPr>
          <a:xfrm flipV="1">
            <a:off x="2095224" y="2967857"/>
            <a:ext cx="1638575" cy="1284965"/>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cxnSp>
        <p:nvCxnSpPr>
          <p:cNvPr id="37" name="Straight Arrow Connector 36"/>
          <p:cNvCxnSpPr>
            <a:stCxn id="33" idx="0"/>
            <a:endCxn id="18" idx="3"/>
          </p:cNvCxnSpPr>
          <p:nvPr/>
        </p:nvCxnSpPr>
        <p:spPr>
          <a:xfrm flipH="1" flipV="1">
            <a:off x="5714999" y="2967857"/>
            <a:ext cx="1638575" cy="1284965"/>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6535659" y="3170636"/>
            <a:ext cx="824265" cy="523220"/>
          </a:xfrm>
          <a:prstGeom prst="rect">
            <a:avLst/>
          </a:prstGeom>
          <a:noFill/>
        </p:spPr>
        <p:txBody>
          <a:bodyPr wrap="none" rtlCol="0">
            <a:spAutoFit/>
          </a:bodyPr>
          <a:lstStyle/>
          <a:p>
            <a:r>
              <a:rPr lang="en-US" sz="2800" dirty="0"/>
              <a:t>0.15</a:t>
            </a:r>
          </a:p>
        </p:txBody>
      </p:sp>
      <p:sp>
        <p:nvSpPr>
          <p:cNvPr id="42" name="TextBox 41"/>
          <p:cNvSpPr txBox="1"/>
          <p:nvPr/>
        </p:nvSpPr>
        <p:spPr>
          <a:xfrm>
            <a:off x="2112534" y="3130432"/>
            <a:ext cx="824265" cy="523220"/>
          </a:xfrm>
          <a:prstGeom prst="rect">
            <a:avLst/>
          </a:prstGeom>
          <a:noFill/>
        </p:spPr>
        <p:txBody>
          <a:bodyPr wrap="none" rtlCol="0">
            <a:spAutoFit/>
          </a:bodyPr>
          <a:lstStyle/>
          <a:p>
            <a:r>
              <a:rPr lang="en-US" sz="2800" dirty="0"/>
              <a:t>0.42</a:t>
            </a:r>
          </a:p>
        </p:txBody>
      </p:sp>
      <p:sp>
        <p:nvSpPr>
          <p:cNvPr id="43" name="TextBox 42"/>
          <p:cNvSpPr txBox="1"/>
          <p:nvPr/>
        </p:nvSpPr>
        <p:spPr>
          <a:xfrm>
            <a:off x="203362" y="840739"/>
            <a:ext cx="3006236" cy="2031325"/>
          </a:xfrm>
          <a:prstGeom prst="rect">
            <a:avLst/>
          </a:prstGeom>
          <a:solidFill>
            <a:srgbClr val="FFC000"/>
          </a:solidFill>
        </p:spPr>
        <p:txBody>
          <a:bodyPr wrap="square" rtlCol="0">
            <a:spAutoFit/>
          </a:bodyPr>
          <a:lstStyle/>
          <a:p>
            <a:pPr algn="ctr"/>
            <a:r>
              <a:rPr lang="en-US" dirty="0"/>
              <a:t>Pesticide reduces amphipods, which in turn releases epiphytes from grazing. Macroalgae and seagrass provides habitat for amphipods and substrate for epiphytes, promoting grazing.</a:t>
            </a:r>
          </a:p>
        </p:txBody>
      </p:sp>
    </p:spTree>
    <p:extLst>
      <p:ext uri="{BB962C8B-B14F-4D97-AF65-F5344CB8AC3E}">
        <p14:creationId xmlns:p14="http://schemas.microsoft.com/office/powerpoint/2010/main" val="3740621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1.3 From ANOVA to SEM. Mediation x2</a:t>
            </a:r>
          </a:p>
        </p:txBody>
      </p:sp>
      <p:sp>
        <p:nvSpPr>
          <p:cNvPr id="26" name="Rectangle 25"/>
          <p:cNvSpPr/>
          <p:nvPr/>
        </p:nvSpPr>
        <p:spPr>
          <a:xfrm>
            <a:off x="3733799" y="840739"/>
            <a:ext cx="1981200" cy="928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Pesticide</a:t>
            </a:r>
          </a:p>
          <a:p>
            <a:pPr algn="ctr"/>
            <a:r>
              <a:rPr lang="en-US" dirty="0"/>
              <a:t>(0/1)</a:t>
            </a:r>
          </a:p>
        </p:txBody>
      </p:sp>
      <p:sp>
        <p:nvSpPr>
          <p:cNvPr id="27" name="Rectangle 26"/>
          <p:cNvSpPr/>
          <p:nvPr/>
        </p:nvSpPr>
        <p:spPr>
          <a:xfrm>
            <a:off x="3733799" y="4252822"/>
            <a:ext cx="1981200" cy="928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Epiphytes</a:t>
            </a:r>
            <a:endParaRPr lang="en-US" sz="1200" dirty="0"/>
          </a:p>
          <a:p>
            <a:pPr algn="ctr"/>
            <a:r>
              <a:rPr lang="en-US" sz="1800" dirty="0"/>
              <a:t>R</a:t>
            </a:r>
            <a:r>
              <a:rPr lang="en-US" sz="1800" baseline="30000" dirty="0"/>
              <a:t>2 </a:t>
            </a:r>
            <a:r>
              <a:rPr lang="en-US" sz="1800" dirty="0"/>
              <a:t>= 0.66</a:t>
            </a:r>
          </a:p>
        </p:txBody>
      </p:sp>
      <p:sp>
        <p:nvSpPr>
          <p:cNvPr id="29" name="TextBox 28"/>
          <p:cNvSpPr txBox="1"/>
          <p:nvPr/>
        </p:nvSpPr>
        <p:spPr>
          <a:xfrm>
            <a:off x="5153841" y="3373891"/>
            <a:ext cx="934871" cy="523220"/>
          </a:xfrm>
          <a:prstGeom prst="rect">
            <a:avLst/>
          </a:prstGeom>
          <a:noFill/>
        </p:spPr>
        <p:txBody>
          <a:bodyPr wrap="none" rtlCol="0">
            <a:spAutoFit/>
          </a:bodyPr>
          <a:lstStyle/>
          <a:p>
            <a:r>
              <a:rPr lang="en-US" sz="2800" dirty="0">
                <a:solidFill>
                  <a:srgbClr val="FF0000"/>
                </a:solidFill>
              </a:rPr>
              <a:t>-0.64</a:t>
            </a:r>
          </a:p>
        </p:txBody>
      </p:sp>
      <p:sp>
        <p:nvSpPr>
          <p:cNvPr id="30" name="TextBox 29"/>
          <p:cNvSpPr txBox="1"/>
          <p:nvPr/>
        </p:nvSpPr>
        <p:spPr>
          <a:xfrm>
            <a:off x="3714789" y="5413324"/>
            <a:ext cx="364803" cy="584776"/>
          </a:xfrm>
          <a:prstGeom prst="rect">
            <a:avLst/>
          </a:prstGeom>
          <a:noFill/>
        </p:spPr>
        <p:txBody>
          <a:bodyPr wrap="none" rtlCol="0">
            <a:spAutoFit/>
          </a:bodyPr>
          <a:lstStyle/>
          <a:p>
            <a:r>
              <a:rPr lang="en-US" sz="3200" dirty="0">
                <a:latin typeface="Symbol" charset="2"/>
                <a:cs typeface="Symbol" charset="2"/>
              </a:rPr>
              <a:t>e</a:t>
            </a:r>
          </a:p>
        </p:txBody>
      </p:sp>
      <p:cxnSp>
        <p:nvCxnSpPr>
          <p:cNvPr id="31" name="Straight Arrow Connector 30"/>
          <p:cNvCxnSpPr>
            <a:stCxn id="30" idx="3"/>
            <a:endCxn id="27" idx="2"/>
          </p:cNvCxnSpPr>
          <p:nvPr/>
        </p:nvCxnSpPr>
        <p:spPr>
          <a:xfrm flipV="1">
            <a:off x="4079592" y="5181600"/>
            <a:ext cx="644807" cy="524112"/>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sp>
        <p:nvSpPr>
          <p:cNvPr id="32" name="Rectangle 31"/>
          <p:cNvSpPr/>
          <p:nvPr/>
        </p:nvSpPr>
        <p:spPr>
          <a:xfrm>
            <a:off x="1104624" y="4252822"/>
            <a:ext cx="1981200" cy="928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Macroalgae</a:t>
            </a:r>
          </a:p>
        </p:txBody>
      </p:sp>
      <p:sp>
        <p:nvSpPr>
          <p:cNvPr id="33" name="Rectangle 32"/>
          <p:cNvSpPr/>
          <p:nvPr/>
        </p:nvSpPr>
        <p:spPr>
          <a:xfrm>
            <a:off x="6362974" y="4252822"/>
            <a:ext cx="1981200" cy="928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Seagrass</a:t>
            </a:r>
          </a:p>
        </p:txBody>
      </p:sp>
      <p:cxnSp>
        <p:nvCxnSpPr>
          <p:cNvPr id="34" name="Straight Arrow Connector 33"/>
          <p:cNvCxnSpPr>
            <a:stCxn id="32" idx="3"/>
            <a:endCxn id="27" idx="1"/>
          </p:cNvCxnSpPr>
          <p:nvPr/>
        </p:nvCxnSpPr>
        <p:spPr>
          <a:xfrm>
            <a:off x="3085824" y="4717211"/>
            <a:ext cx="647975" cy="0"/>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cxnSp>
        <p:nvCxnSpPr>
          <p:cNvPr id="36" name="Straight Arrow Connector 35"/>
          <p:cNvCxnSpPr>
            <a:stCxn id="33" idx="1"/>
            <a:endCxn id="27" idx="3"/>
          </p:cNvCxnSpPr>
          <p:nvPr/>
        </p:nvCxnSpPr>
        <p:spPr>
          <a:xfrm flipH="1">
            <a:off x="5714999" y="4717211"/>
            <a:ext cx="647975" cy="0"/>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2959532" y="5181468"/>
            <a:ext cx="824265" cy="523220"/>
          </a:xfrm>
          <a:prstGeom prst="rect">
            <a:avLst/>
          </a:prstGeom>
          <a:noFill/>
        </p:spPr>
        <p:txBody>
          <a:bodyPr wrap="none" rtlCol="0">
            <a:spAutoFit/>
          </a:bodyPr>
          <a:lstStyle/>
          <a:p>
            <a:r>
              <a:rPr lang="en-US" sz="2800" dirty="0"/>
              <a:t>0.28</a:t>
            </a:r>
          </a:p>
        </p:txBody>
      </p:sp>
      <p:sp>
        <p:nvSpPr>
          <p:cNvPr id="40" name="TextBox 39"/>
          <p:cNvSpPr txBox="1"/>
          <p:nvPr/>
        </p:nvSpPr>
        <p:spPr>
          <a:xfrm>
            <a:off x="5667669" y="5181468"/>
            <a:ext cx="824265" cy="523220"/>
          </a:xfrm>
          <a:prstGeom prst="rect">
            <a:avLst/>
          </a:prstGeom>
          <a:noFill/>
        </p:spPr>
        <p:txBody>
          <a:bodyPr wrap="none" rtlCol="0">
            <a:spAutoFit/>
          </a:bodyPr>
          <a:lstStyle/>
          <a:p>
            <a:r>
              <a:rPr lang="en-US" sz="2800" dirty="0"/>
              <a:t>0.38</a:t>
            </a:r>
          </a:p>
        </p:txBody>
      </p:sp>
      <p:cxnSp>
        <p:nvCxnSpPr>
          <p:cNvPr id="41" name="Curved Connector 40"/>
          <p:cNvCxnSpPr>
            <a:stCxn id="32" idx="2"/>
            <a:endCxn id="33" idx="2"/>
          </p:cNvCxnSpPr>
          <p:nvPr/>
        </p:nvCxnSpPr>
        <p:spPr>
          <a:xfrm rot="16200000" flipH="1">
            <a:off x="4724399" y="2552425"/>
            <a:ext cx="12700" cy="5258350"/>
          </a:xfrm>
          <a:prstGeom prst="curvedConnector3">
            <a:avLst>
              <a:gd name="adj1" fmla="val 10725000"/>
            </a:avLst>
          </a:prstGeom>
          <a:ln w="38100" cap="flat">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4312266" y="5998100"/>
            <a:ext cx="934871" cy="523220"/>
          </a:xfrm>
          <a:prstGeom prst="rect">
            <a:avLst/>
          </a:prstGeom>
          <a:noFill/>
        </p:spPr>
        <p:txBody>
          <a:bodyPr wrap="none" rtlCol="0">
            <a:spAutoFit/>
          </a:bodyPr>
          <a:lstStyle/>
          <a:p>
            <a:r>
              <a:rPr lang="en-US" sz="2800" dirty="0">
                <a:solidFill>
                  <a:srgbClr val="FF0000"/>
                </a:solidFill>
              </a:rPr>
              <a:t>-0.14</a:t>
            </a:r>
          </a:p>
        </p:txBody>
      </p:sp>
      <p:sp>
        <p:nvSpPr>
          <p:cNvPr id="18" name="Rectangle 17"/>
          <p:cNvSpPr/>
          <p:nvPr/>
        </p:nvSpPr>
        <p:spPr>
          <a:xfrm>
            <a:off x="1534066" y="2433849"/>
            <a:ext cx="1981200" cy="928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t>Caprellids</a:t>
            </a:r>
            <a:endParaRPr lang="en-US" sz="2800" dirty="0"/>
          </a:p>
          <a:p>
            <a:pPr algn="ctr"/>
            <a:r>
              <a:rPr lang="en-US" dirty="0"/>
              <a:t>R</a:t>
            </a:r>
            <a:r>
              <a:rPr lang="en-US" baseline="30000" dirty="0"/>
              <a:t>2 </a:t>
            </a:r>
            <a:r>
              <a:rPr lang="en-US" dirty="0"/>
              <a:t>= 0.38</a:t>
            </a:r>
          </a:p>
        </p:txBody>
      </p:sp>
      <p:cxnSp>
        <p:nvCxnSpPr>
          <p:cNvPr id="19" name="Straight Arrow Connector 18"/>
          <p:cNvCxnSpPr>
            <a:stCxn id="26" idx="1"/>
            <a:endCxn id="18" idx="0"/>
          </p:cNvCxnSpPr>
          <p:nvPr/>
        </p:nvCxnSpPr>
        <p:spPr>
          <a:xfrm flipH="1">
            <a:off x="2524666" y="1305128"/>
            <a:ext cx="1209133" cy="1128721"/>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2275763" y="1429242"/>
            <a:ext cx="934871" cy="523220"/>
          </a:xfrm>
          <a:prstGeom prst="rect">
            <a:avLst/>
          </a:prstGeom>
          <a:noFill/>
        </p:spPr>
        <p:txBody>
          <a:bodyPr wrap="none" rtlCol="0">
            <a:spAutoFit/>
          </a:bodyPr>
          <a:lstStyle/>
          <a:p>
            <a:r>
              <a:rPr lang="en-US" sz="2800" dirty="0">
                <a:solidFill>
                  <a:srgbClr val="FF0000"/>
                </a:solidFill>
              </a:rPr>
              <a:t>-0.40</a:t>
            </a:r>
          </a:p>
        </p:txBody>
      </p:sp>
      <p:cxnSp>
        <p:nvCxnSpPr>
          <p:cNvPr id="35" name="Straight Arrow Connector 34"/>
          <p:cNvCxnSpPr>
            <a:stCxn id="18" idx="2"/>
            <a:endCxn id="27" idx="0"/>
          </p:cNvCxnSpPr>
          <p:nvPr/>
        </p:nvCxnSpPr>
        <p:spPr>
          <a:xfrm>
            <a:off x="2524666" y="3362627"/>
            <a:ext cx="2199733" cy="890195"/>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cxnSp>
        <p:nvCxnSpPr>
          <p:cNvPr id="37" name="Straight Arrow Connector 36"/>
          <p:cNvCxnSpPr>
            <a:stCxn id="25" idx="2"/>
            <a:endCxn id="27" idx="0"/>
          </p:cNvCxnSpPr>
          <p:nvPr/>
        </p:nvCxnSpPr>
        <p:spPr>
          <a:xfrm flipH="1">
            <a:off x="4724399" y="3432246"/>
            <a:ext cx="2434726" cy="820576"/>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7519909" y="1270427"/>
            <a:ext cx="824265" cy="523220"/>
          </a:xfrm>
          <a:prstGeom prst="rect">
            <a:avLst/>
          </a:prstGeom>
          <a:noFill/>
        </p:spPr>
        <p:txBody>
          <a:bodyPr wrap="none" rtlCol="0">
            <a:spAutoFit/>
          </a:bodyPr>
          <a:lstStyle/>
          <a:p>
            <a:r>
              <a:rPr lang="en-US" sz="2800" dirty="0"/>
              <a:t>0.15</a:t>
            </a:r>
          </a:p>
        </p:txBody>
      </p:sp>
      <p:sp>
        <p:nvSpPr>
          <p:cNvPr id="42" name="TextBox 41"/>
          <p:cNvSpPr txBox="1"/>
          <p:nvPr/>
        </p:nvSpPr>
        <p:spPr>
          <a:xfrm>
            <a:off x="1480408" y="3504228"/>
            <a:ext cx="824265" cy="523220"/>
          </a:xfrm>
          <a:prstGeom prst="rect">
            <a:avLst/>
          </a:prstGeom>
          <a:noFill/>
        </p:spPr>
        <p:txBody>
          <a:bodyPr wrap="none" rtlCol="0">
            <a:spAutoFit/>
          </a:bodyPr>
          <a:lstStyle/>
          <a:p>
            <a:r>
              <a:rPr lang="en-US" sz="2800" dirty="0"/>
              <a:t>0.46</a:t>
            </a:r>
          </a:p>
        </p:txBody>
      </p:sp>
      <p:sp>
        <p:nvSpPr>
          <p:cNvPr id="25" name="Rectangle 24"/>
          <p:cNvSpPr/>
          <p:nvPr/>
        </p:nvSpPr>
        <p:spPr>
          <a:xfrm>
            <a:off x="6168525" y="2503468"/>
            <a:ext cx="1981200" cy="92877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t>Gammarids</a:t>
            </a:r>
            <a:endParaRPr lang="en-US" sz="2800" dirty="0"/>
          </a:p>
          <a:p>
            <a:pPr algn="ctr"/>
            <a:r>
              <a:rPr lang="en-US" dirty="0"/>
              <a:t>R</a:t>
            </a:r>
            <a:r>
              <a:rPr lang="en-US" baseline="30000" dirty="0"/>
              <a:t>2 </a:t>
            </a:r>
            <a:r>
              <a:rPr lang="en-US" dirty="0"/>
              <a:t>= 0.75</a:t>
            </a:r>
          </a:p>
        </p:txBody>
      </p:sp>
      <p:cxnSp>
        <p:nvCxnSpPr>
          <p:cNvPr id="44" name="Straight Arrow Connector 43"/>
          <p:cNvCxnSpPr>
            <a:stCxn id="26" idx="3"/>
            <a:endCxn id="25" idx="0"/>
          </p:cNvCxnSpPr>
          <p:nvPr/>
        </p:nvCxnSpPr>
        <p:spPr>
          <a:xfrm>
            <a:off x="5714999" y="1305128"/>
            <a:ext cx="1444126" cy="1198340"/>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sp>
        <p:nvSpPr>
          <p:cNvPr id="46" name="TextBox 45"/>
          <p:cNvSpPr txBox="1"/>
          <p:nvPr/>
        </p:nvSpPr>
        <p:spPr>
          <a:xfrm>
            <a:off x="6362974" y="1343163"/>
            <a:ext cx="934871" cy="523220"/>
          </a:xfrm>
          <a:prstGeom prst="rect">
            <a:avLst/>
          </a:prstGeom>
          <a:noFill/>
        </p:spPr>
        <p:txBody>
          <a:bodyPr wrap="none" rtlCol="0">
            <a:spAutoFit/>
          </a:bodyPr>
          <a:lstStyle/>
          <a:p>
            <a:r>
              <a:rPr lang="en-US" sz="2800" dirty="0">
                <a:solidFill>
                  <a:srgbClr val="FF0000"/>
                </a:solidFill>
              </a:rPr>
              <a:t>-0.75</a:t>
            </a:r>
          </a:p>
        </p:txBody>
      </p:sp>
      <p:sp>
        <p:nvSpPr>
          <p:cNvPr id="50" name="TextBox 49"/>
          <p:cNvSpPr txBox="1"/>
          <p:nvPr/>
        </p:nvSpPr>
        <p:spPr>
          <a:xfrm>
            <a:off x="3979386" y="3556722"/>
            <a:ext cx="934871" cy="523220"/>
          </a:xfrm>
          <a:prstGeom prst="rect">
            <a:avLst/>
          </a:prstGeom>
          <a:noFill/>
        </p:spPr>
        <p:txBody>
          <a:bodyPr wrap="none" rtlCol="0">
            <a:spAutoFit/>
          </a:bodyPr>
          <a:lstStyle/>
          <a:p>
            <a:r>
              <a:rPr lang="en-US" sz="2800" dirty="0">
                <a:solidFill>
                  <a:srgbClr val="FF0000"/>
                </a:solidFill>
              </a:rPr>
              <a:t>-0.33</a:t>
            </a:r>
          </a:p>
        </p:txBody>
      </p:sp>
      <p:cxnSp>
        <p:nvCxnSpPr>
          <p:cNvPr id="51" name="Straight Arrow Connector 50"/>
          <p:cNvCxnSpPr>
            <a:stCxn id="32" idx="0"/>
            <a:endCxn id="18" idx="2"/>
          </p:cNvCxnSpPr>
          <p:nvPr/>
        </p:nvCxnSpPr>
        <p:spPr>
          <a:xfrm flipV="1">
            <a:off x="2095224" y="3362627"/>
            <a:ext cx="429442" cy="890195"/>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cxnSp>
        <p:nvCxnSpPr>
          <p:cNvPr id="52" name="Straight Arrow Connector 51"/>
          <p:cNvCxnSpPr>
            <a:stCxn id="32" idx="0"/>
            <a:endCxn id="25" idx="1"/>
          </p:cNvCxnSpPr>
          <p:nvPr/>
        </p:nvCxnSpPr>
        <p:spPr>
          <a:xfrm flipV="1">
            <a:off x="2095224" y="2967857"/>
            <a:ext cx="4073301" cy="1284965"/>
          </a:xfrm>
          <a:prstGeom prst="straightConnector1">
            <a:avLst/>
          </a:prstGeom>
          <a:ln w="38100" cmpd="sng">
            <a:headEnd type="none"/>
            <a:tailEnd type="triangle"/>
          </a:ln>
          <a:effectLst/>
        </p:spPr>
        <p:style>
          <a:lnRef idx="2">
            <a:schemeClr val="dk1"/>
          </a:lnRef>
          <a:fillRef idx="0">
            <a:schemeClr val="dk1"/>
          </a:fillRef>
          <a:effectRef idx="1">
            <a:schemeClr val="dk1"/>
          </a:effectRef>
          <a:fontRef idx="minor">
            <a:schemeClr val="tx1"/>
          </a:fontRef>
        </p:style>
      </p:cxnSp>
      <p:sp>
        <p:nvSpPr>
          <p:cNvPr id="54" name="TextBox 53"/>
          <p:cNvSpPr txBox="1"/>
          <p:nvPr/>
        </p:nvSpPr>
        <p:spPr>
          <a:xfrm>
            <a:off x="4034688" y="2905851"/>
            <a:ext cx="824265" cy="523220"/>
          </a:xfrm>
          <a:prstGeom prst="rect">
            <a:avLst/>
          </a:prstGeom>
          <a:noFill/>
        </p:spPr>
        <p:txBody>
          <a:bodyPr wrap="none" rtlCol="0">
            <a:spAutoFit/>
          </a:bodyPr>
          <a:lstStyle/>
          <a:p>
            <a:r>
              <a:rPr lang="en-US" sz="2800" dirty="0"/>
              <a:t>0.42</a:t>
            </a:r>
          </a:p>
        </p:txBody>
      </p:sp>
    </p:spTree>
    <p:extLst>
      <p:ext uri="{BB962C8B-B14F-4D97-AF65-F5344CB8AC3E}">
        <p14:creationId xmlns:p14="http://schemas.microsoft.com/office/powerpoint/2010/main" val="21926059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1.3 From ANOVA to SEM. Increasing inference</a:t>
            </a:r>
          </a:p>
        </p:txBody>
      </p:sp>
      <p:sp>
        <p:nvSpPr>
          <p:cNvPr id="43" name="TextBox 42"/>
          <p:cNvSpPr txBox="1"/>
          <p:nvPr/>
        </p:nvSpPr>
        <p:spPr>
          <a:xfrm>
            <a:off x="29956" y="700629"/>
            <a:ext cx="1583724" cy="923330"/>
          </a:xfrm>
          <a:prstGeom prst="rect">
            <a:avLst/>
          </a:prstGeom>
          <a:solidFill>
            <a:srgbClr val="FFC000"/>
          </a:solidFill>
        </p:spPr>
        <p:txBody>
          <a:bodyPr wrap="square" rtlCol="0">
            <a:spAutoFit/>
          </a:bodyPr>
          <a:lstStyle/>
          <a:p>
            <a:pPr algn="ctr"/>
            <a:r>
              <a:rPr lang="en-US" dirty="0"/>
              <a:t>Pesticide reduces epiphytes</a:t>
            </a:r>
          </a:p>
        </p:txBody>
      </p:sp>
      <p:sp>
        <p:nvSpPr>
          <p:cNvPr id="3" name="TextBox 2"/>
          <p:cNvSpPr txBox="1"/>
          <p:nvPr/>
        </p:nvSpPr>
        <p:spPr>
          <a:xfrm>
            <a:off x="405743" y="1623959"/>
            <a:ext cx="869918" cy="369332"/>
          </a:xfrm>
          <a:prstGeom prst="rect">
            <a:avLst/>
          </a:prstGeom>
          <a:noFill/>
        </p:spPr>
        <p:txBody>
          <a:bodyPr wrap="none" rtlCol="0">
            <a:spAutoFit/>
          </a:bodyPr>
          <a:lstStyle/>
          <a:p>
            <a:r>
              <a:rPr lang="en-US" dirty="0"/>
              <a:t>ANOVA</a:t>
            </a:r>
          </a:p>
        </p:txBody>
      </p:sp>
      <p:sp>
        <p:nvSpPr>
          <p:cNvPr id="56" name="TextBox 55"/>
          <p:cNvSpPr txBox="1"/>
          <p:nvPr/>
        </p:nvSpPr>
        <p:spPr>
          <a:xfrm>
            <a:off x="2391606" y="2308351"/>
            <a:ext cx="991297" cy="369332"/>
          </a:xfrm>
          <a:prstGeom prst="rect">
            <a:avLst/>
          </a:prstGeom>
          <a:noFill/>
        </p:spPr>
        <p:txBody>
          <a:bodyPr wrap="none" rtlCol="0">
            <a:spAutoFit/>
          </a:bodyPr>
          <a:lstStyle/>
          <a:p>
            <a:r>
              <a:rPr lang="en-US" dirty="0"/>
              <a:t>ANCOVA</a:t>
            </a:r>
          </a:p>
        </p:txBody>
      </p:sp>
      <p:sp>
        <p:nvSpPr>
          <p:cNvPr id="57" name="TextBox 56"/>
          <p:cNvSpPr txBox="1"/>
          <p:nvPr/>
        </p:nvSpPr>
        <p:spPr>
          <a:xfrm>
            <a:off x="5083539" y="4486281"/>
            <a:ext cx="599844" cy="369332"/>
          </a:xfrm>
          <a:prstGeom prst="rect">
            <a:avLst/>
          </a:prstGeom>
          <a:noFill/>
        </p:spPr>
        <p:txBody>
          <a:bodyPr wrap="none" rtlCol="0">
            <a:spAutoFit/>
          </a:bodyPr>
          <a:lstStyle/>
          <a:p>
            <a:r>
              <a:rPr lang="en-US" dirty="0"/>
              <a:t>SEM</a:t>
            </a:r>
          </a:p>
        </p:txBody>
      </p:sp>
      <p:sp>
        <p:nvSpPr>
          <p:cNvPr id="59" name="TextBox 58"/>
          <p:cNvSpPr txBox="1"/>
          <p:nvPr/>
        </p:nvSpPr>
        <p:spPr>
          <a:xfrm>
            <a:off x="7386583" y="6001670"/>
            <a:ext cx="986167" cy="369332"/>
          </a:xfrm>
          <a:prstGeom prst="rect">
            <a:avLst/>
          </a:prstGeom>
          <a:noFill/>
        </p:spPr>
        <p:txBody>
          <a:bodyPr wrap="none" rtlCol="0">
            <a:spAutoFit/>
          </a:bodyPr>
          <a:lstStyle/>
          <a:p>
            <a:r>
              <a:rPr lang="en-US" dirty="0"/>
              <a:t>Full SEM</a:t>
            </a:r>
          </a:p>
        </p:txBody>
      </p:sp>
      <p:sp>
        <p:nvSpPr>
          <p:cNvPr id="11" name="TextBox 10"/>
          <p:cNvSpPr txBox="1"/>
          <p:nvPr/>
        </p:nvSpPr>
        <p:spPr>
          <a:xfrm>
            <a:off x="1664625" y="1108022"/>
            <a:ext cx="2445261" cy="1200329"/>
          </a:xfrm>
          <a:prstGeom prst="rect">
            <a:avLst/>
          </a:prstGeom>
          <a:solidFill>
            <a:srgbClr val="FFC000"/>
          </a:solidFill>
        </p:spPr>
        <p:txBody>
          <a:bodyPr wrap="square" rtlCol="0">
            <a:spAutoFit/>
          </a:bodyPr>
          <a:lstStyle/>
          <a:p>
            <a:pPr algn="ctr"/>
            <a:r>
              <a:rPr lang="en-US" dirty="0"/>
              <a:t>Pesticide increases epiphytes more than habitat (substrate) increases them</a:t>
            </a:r>
          </a:p>
        </p:txBody>
      </p:sp>
      <p:sp>
        <p:nvSpPr>
          <p:cNvPr id="12" name="TextBox 11"/>
          <p:cNvSpPr txBox="1"/>
          <p:nvPr/>
        </p:nvSpPr>
        <p:spPr>
          <a:xfrm>
            <a:off x="4160831" y="1623959"/>
            <a:ext cx="2445261" cy="2862322"/>
          </a:xfrm>
          <a:prstGeom prst="rect">
            <a:avLst/>
          </a:prstGeom>
          <a:solidFill>
            <a:srgbClr val="FFC000"/>
          </a:solidFill>
        </p:spPr>
        <p:txBody>
          <a:bodyPr wrap="square" rtlCol="0">
            <a:spAutoFit/>
          </a:bodyPr>
          <a:lstStyle/>
          <a:p>
            <a:pPr algn="ctr"/>
            <a:r>
              <a:rPr lang="en-US" dirty="0"/>
              <a:t>Pesticide reduces amphipods, which in turn releases epiphytes from grazing. Macroalgae and seagrass provides habitat for amphipods and substrate for epiphytes, promoting grazing.</a:t>
            </a:r>
          </a:p>
        </p:txBody>
      </p:sp>
      <p:sp>
        <p:nvSpPr>
          <p:cNvPr id="13" name="TextBox 12"/>
          <p:cNvSpPr txBox="1"/>
          <p:nvPr/>
        </p:nvSpPr>
        <p:spPr>
          <a:xfrm>
            <a:off x="6657037" y="2308351"/>
            <a:ext cx="2445261" cy="3693319"/>
          </a:xfrm>
          <a:prstGeom prst="rect">
            <a:avLst/>
          </a:prstGeom>
          <a:solidFill>
            <a:srgbClr val="FFC000"/>
          </a:solidFill>
        </p:spPr>
        <p:txBody>
          <a:bodyPr wrap="square" rtlCol="0">
            <a:spAutoFit/>
          </a:bodyPr>
          <a:lstStyle/>
          <a:p>
            <a:pPr algn="ctr"/>
            <a:r>
              <a:rPr lang="en-US" dirty="0"/>
              <a:t>Pesticide reduces gammarid and caprellid amphipods, which in turn releases epiphytes from grazing. Gammarids appear to control epiphytes in this system. Macroalgae provides habitat for amphipods, promoting grazing, while eelgrass provides substrate for epiphytes.</a:t>
            </a:r>
          </a:p>
        </p:txBody>
      </p:sp>
    </p:spTree>
    <p:extLst>
      <p:ext uri="{BB962C8B-B14F-4D97-AF65-F5344CB8AC3E}">
        <p14:creationId xmlns:p14="http://schemas.microsoft.com/office/powerpoint/2010/main" val="2176060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1.3 From ANOVA to SEM. Increasing inference</a:t>
            </a:r>
          </a:p>
        </p:txBody>
      </p:sp>
      <p:sp>
        <p:nvSpPr>
          <p:cNvPr id="11" name="Content Placeholder 2"/>
          <p:cNvSpPr>
            <a:spLocks noGrp="1"/>
          </p:cNvSpPr>
          <p:nvPr>
            <p:ph idx="1"/>
          </p:nvPr>
        </p:nvSpPr>
        <p:spPr>
          <a:xfrm>
            <a:off x="294181" y="1907498"/>
            <a:ext cx="8392619" cy="3413802"/>
          </a:xfrm>
        </p:spPr>
        <p:txBody>
          <a:bodyPr>
            <a:normAutofit/>
          </a:bodyPr>
          <a:lstStyle/>
          <a:p>
            <a:r>
              <a:rPr lang="en-US" dirty="0"/>
              <a:t>Teases out </a:t>
            </a:r>
            <a:r>
              <a:rPr lang="en-US" i="1" dirty="0"/>
              <a:t>complex relationships</a:t>
            </a:r>
          </a:p>
          <a:p>
            <a:r>
              <a:rPr lang="en-US" dirty="0"/>
              <a:t>Identification and comparison of di</a:t>
            </a:r>
            <a:r>
              <a:rPr lang="en-US" i="1" dirty="0"/>
              <a:t>rect vs. indirect effects</a:t>
            </a:r>
            <a:r>
              <a:rPr lang="en-US" dirty="0"/>
              <a:t> &amp; potential mediators</a:t>
            </a:r>
          </a:p>
          <a:p>
            <a:r>
              <a:rPr lang="en-US" dirty="0"/>
              <a:t>Precise </a:t>
            </a:r>
            <a:r>
              <a:rPr lang="en-US" i="1" dirty="0"/>
              <a:t>mechanistic</a:t>
            </a:r>
            <a:r>
              <a:rPr lang="en-US" dirty="0"/>
              <a:t> explanations</a:t>
            </a:r>
          </a:p>
        </p:txBody>
      </p:sp>
    </p:spTree>
    <p:extLst>
      <p:ext uri="{BB962C8B-B14F-4D97-AF65-F5344CB8AC3E}">
        <p14:creationId xmlns:p14="http://schemas.microsoft.com/office/powerpoint/2010/main" val="3486230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Overview</a:t>
            </a:r>
          </a:p>
        </p:txBody>
      </p:sp>
      <p:sp>
        <p:nvSpPr>
          <p:cNvPr id="3" name="Content Placeholder 2"/>
          <p:cNvSpPr>
            <a:spLocks noGrp="1"/>
          </p:cNvSpPr>
          <p:nvPr>
            <p:ph idx="1"/>
          </p:nvPr>
        </p:nvSpPr>
        <p:spPr>
          <a:xfrm>
            <a:off x="373817" y="911224"/>
            <a:ext cx="8515350" cy="5699437"/>
          </a:xfrm>
        </p:spPr>
        <p:txBody>
          <a:bodyPr/>
          <a:lstStyle/>
          <a:p>
            <a:pPr marL="0" indent="0">
              <a:buNone/>
            </a:pPr>
            <a:endParaRPr lang="en-US" dirty="0"/>
          </a:p>
          <a:p>
            <a:pPr marL="514350" indent="-514350">
              <a:buAutoNum type="arabicPeriod"/>
            </a:pPr>
            <a:r>
              <a:rPr lang="en-US" dirty="0"/>
              <a:t>What is SEM?</a:t>
            </a:r>
          </a:p>
          <a:p>
            <a:pPr marL="514350" indent="-514350">
              <a:buAutoNum type="arabicPeriod"/>
            </a:pPr>
            <a:endParaRPr lang="en-US" dirty="0"/>
          </a:p>
          <a:p>
            <a:pPr marL="514350" indent="-514350">
              <a:buAutoNum type="arabicPeriod"/>
            </a:pPr>
            <a:r>
              <a:rPr lang="en-US" dirty="0"/>
              <a:t>A History Lesson</a:t>
            </a:r>
          </a:p>
          <a:p>
            <a:pPr marL="514350" indent="-514350">
              <a:buAutoNum type="arabicPeriod"/>
            </a:pPr>
            <a:endParaRPr lang="en-US" dirty="0"/>
          </a:p>
          <a:p>
            <a:pPr marL="514350" indent="-514350">
              <a:buAutoNum type="arabicPeriod"/>
            </a:pPr>
            <a:r>
              <a:rPr lang="en-US" dirty="0"/>
              <a:t>From ANOVA </a:t>
            </a:r>
            <a:r>
              <a:rPr lang="en-US"/>
              <a:t>to SEM</a:t>
            </a:r>
            <a:endParaRPr lang="en-US" dirty="0"/>
          </a:p>
        </p:txBody>
      </p:sp>
    </p:spTree>
    <p:extLst>
      <p:ext uri="{BB962C8B-B14F-4D97-AF65-F5344CB8AC3E}">
        <p14:creationId xmlns:p14="http://schemas.microsoft.com/office/powerpoint/2010/main" val="162743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cdn.meme.am/instances/500x/5914647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743" y="2026872"/>
            <a:ext cx="4762500" cy="280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420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31633"/>
            <a:ext cx="7772400" cy="2387600"/>
          </a:xfrm>
        </p:spPr>
        <p:txBody>
          <a:bodyPr anchor="ctr" anchorCtr="0">
            <a:normAutofit/>
          </a:bodyPr>
          <a:lstStyle/>
          <a:p>
            <a:r>
              <a:rPr lang="en-US" sz="5500" dirty="0"/>
              <a:t>2. Terms and Definitions</a:t>
            </a:r>
          </a:p>
        </p:txBody>
      </p:sp>
    </p:spTree>
    <p:extLst>
      <p:ext uri="{BB962C8B-B14F-4D97-AF65-F5344CB8AC3E}">
        <p14:creationId xmlns:p14="http://schemas.microsoft.com/office/powerpoint/2010/main" val="3373531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2.1 Terms &amp; Definitions.</a:t>
            </a:r>
          </a:p>
        </p:txBody>
      </p:sp>
      <p:sp>
        <p:nvSpPr>
          <p:cNvPr id="5" name="Rectangle 2"/>
          <p:cNvSpPr>
            <a:spLocks noChangeArrowheads="1"/>
          </p:cNvSpPr>
          <p:nvPr/>
        </p:nvSpPr>
        <p:spPr bwMode="auto">
          <a:xfrm>
            <a:off x="2294659" y="2903097"/>
            <a:ext cx="1057853" cy="593945"/>
          </a:xfrm>
          <a:prstGeom prst="rect">
            <a:avLst/>
          </a:prstGeom>
          <a:noFill/>
          <a:ln w="38100">
            <a:solidFill>
              <a:schemeClr val="tx1"/>
            </a:solidFill>
            <a:miter lim="800000"/>
            <a:headEnd/>
            <a:tailEnd/>
          </a:ln>
        </p:spPr>
        <p:txBody>
          <a:bodyPr lIns="85777" tIns="42888" rIns="85777" bIns="42888" anchor="ctr">
            <a:spAutoFit/>
          </a:bodyPr>
          <a:lstStyle/>
          <a:p>
            <a:pPr algn="ctr" defTabSz="896385" eaLnBrk="0" hangingPunct="0">
              <a:spcBef>
                <a:spcPct val="20000"/>
              </a:spcBef>
            </a:pPr>
            <a:endParaRPr lang="en-US" sz="3200" b="1" dirty="0"/>
          </a:p>
        </p:txBody>
      </p:sp>
      <p:sp>
        <p:nvSpPr>
          <p:cNvPr id="6" name="Rectangle 3"/>
          <p:cNvSpPr>
            <a:spLocks noChangeArrowheads="1"/>
          </p:cNvSpPr>
          <p:nvPr/>
        </p:nvSpPr>
        <p:spPr bwMode="auto">
          <a:xfrm>
            <a:off x="3970194" y="4122171"/>
            <a:ext cx="1059295" cy="593945"/>
          </a:xfrm>
          <a:prstGeom prst="rect">
            <a:avLst/>
          </a:prstGeom>
          <a:noFill/>
          <a:ln w="38100">
            <a:solidFill>
              <a:schemeClr val="tx1"/>
            </a:solidFill>
            <a:miter lim="800000"/>
            <a:headEnd/>
            <a:tailEnd/>
          </a:ln>
        </p:spPr>
        <p:txBody>
          <a:bodyPr lIns="85777" tIns="42888" rIns="85777" bIns="42888" anchor="ctr">
            <a:spAutoFit/>
          </a:bodyPr>
          <a:lstStyle/>
          <a:p>
            <a:pPr algn="ctr" defTabSz="896385" eaLnBrk="0" hangingPunct="0">
              <a:spcBef>
                <a:spcPct val="20000"/>
              </a:spcBef>
            </a:pPr>
            <a:endParaRPr lang="en-US" sz="3200" b="1" dirty="0"/>
          </a:p>
        </p:txBody>
      </p:sp>
      <p:sp>
        <p:nvSpPr>
          <p:cNvPr id="7" name="Rectangle 4"/>
          <p:cNvSpPr>
            <a:spLocks noChangeArrowheads="1"/>
          </p:cNvSpPr>
          <p:nvPr/>
        </p:nvSpPr>
        <p:spPr bwMode="auto">
          <a:xfrm>
            <a:off x="5723659" y="2905932"/>
            <a:ext cx="1057853" cy="595362"/>
          </a:xfrm>
          <a:prstGeom prst="rect">
            <a:avLst/>
          </a:prstGeom>
          <a:noFill/>
          <a:ln w="38100">
            <a:solidFill>
              <a:schemeClr val="tx1"/>
            </a:solidFill>
            <a:miter lim="800000"/>
            <a:headEnd/>
            <a:tailEnd/>
          </a:ln>
        </p:spPr>
        <p:txBody>
          <a:bodyPr lIns="85777" tIns="42888" rIns="85777" bIns="42888" anchor="ctr">
            <a:spAutoFit/>
          </a:bodyPr>
          <a:lstStyle/>
          <a:p>
            <a:pPr algn="ctr" defTabSz="896385" eaLnBrk="0" hangingPunct="0">
              <a:spcBef>
                <a:spcPct val="20000"/>
              </a:spcBef>
            </a:pPr>
            <a:endParaRPr lang="en-US" sz="3200" b="1" dirty="0"/>
          </a:p>
        </p:txBody>
      </p:sp>
      <p:cxnSp>
        <p:nvCxnSpPr>
          <p:cNvPr id="8" name="AutoShape 5"/>
          <p:cNvCxnSpPr>
            <a:cxnSpLocks noChangeShapeType="1"/>
            <a:stCxn id="5" idx="2"/>
            <a:endCxn id="6" idx="1"/>
          </p:cNvCxnSpPr>
          <p:nvPr/>
        </p:nvCxnSpPr>
        <p:spPr bwMode="auto">
          <a:xfrm>
            <a:off x="2824308" y="3523975"/>
            <a:ext cx="1127125" cy="894461"/>
          </a:xfrm>
          <a:prstGeom prst="straightConnector1">
            <a:avLst/>
          </a:prstGeom>
          <a:noFill/>
          <a:ln w="76200">
            <a:solidFill>
              <a:schemeClr val="tx1"/>
            </a:solidFill>
            <a:round/>
            <a:headEnd/>
            <a:tailEnd type="triangle" w="med" len="med"/>
          </a:ln>
        </p:spPr>
      </p:cxnSp>
      <p:cxnSp>
        <p:nvCxnSpPr>
          <p:cNvPr id="9" name="AutoShape 6"/>
          <p:cNvCxnSpPr>
            <a:cxnSpLocks noChangeShapeType="1"/>
            <a:stCxn id="6" idx="3"/>
            <a:endCxn id="7" idx="2"/>
          </p:cNvCxnSpPr>
          <p:nvPr/>
        </p:nvCxnSpPr>
        <p:spPr bwMode="auto">
          <a:xfrm flipV="1">
            <a:off x="5048251" y="3529645"/>
            <a:ext cx="1205057" cy="888790"/>
          </a:xfrm>
          <a:prstGeom prst="straightConnector1">
            <a:avLst/>
          </a:prstGeom>
          <a:noFill/>
          <a:ln w="76200">
            <a:solidFill>
              <a:schemeClr val="tx1"/>
            </a:solidFill>
            <a:round/>
            <a:headEnd/>
            <a:tailEnd type="triangle" w="med" len="med"/>
          </a:ln>
        </p:spPr>
      </p:cxnSp>
      <p:cxnSp>
        <p:nvCxnSpPr>
          <p:cNvPr id="10" name="AutoShape 7"/>
          <p:cNvCxnSpPr>
            <a:cxnSpLocks noChangeShapeType="1"/>
            <a:stCxn id="5" idx="3"/>
            <a:endCxn id="7" idx="1"/>
          </p:cNvCxnSpPr>
          <p:nvPr/>
        </p:nvCxnSpPr>
        <p:spPr bwMode="auto">
          <a:xfrm>
            <a:off x="3372716" y="3199361"/>
            <a:ext cx="2330738" cy="4252"/>
          </a:xfrm>
          <a:prstGeom prst="straightConnector1">
            <a:avLst/>
          </a:prstGeom>
          <a:noFill/>
          <a:ln w="76200">
            <a:solidFill>
              <a:schemeClr val="tx1"/>
            </a:solidFill>
            <a:round/>
            <a:headEnd/>
            <a:tailEnd type="triangle" w="med" len="med"/>
          </a:ln>
        </p:spPr>
      </p:cxnSp>
      <p:sp>
        <p:nvSpPr>
          <p:cNvPr id="4" name="TextBox 3"/>
          <p:cNvSpPr txBox="1"/>
          <p:nvPr/>
        </p:nvSpPr>
        <p:spPr>
          <a:xfrm>
            <a:off x="749647" y="1132449"/>
            <a:ext cx="7524689"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Structural equation model = observed, latent, composite</a:t>
            </a:r>
          </a:p>
          <a:p>
            <a:pPr marL="285750" indent="-285750">
              <a:buFont typeface="Arial" panose="020B0604020202020204" pitchFamily="34" charset="0"/>
              <a:buChar char="•"/>
            </a:pPr>
            <a:r>
              <a:rPr lang="en-US" sz="2400" dirty="0"/>
              <a:t>Direct acyclic graph (DAG) = observed</a:t>
            </a:r>
          </a:p>
          <a:p>
            <a:pPr marL="285750" indent="-285750">
              <a:buFont typeface="Arial" panose="020B0604020202020204" pitchFamily="34" charset="0"/>
              <a:buChar char="•"/>
            </a:pPr>
            <a:r>
              <a:rPr lang="en-US" sz="2400" dirty="0"/>
              <a:t>Path diagram = observed</a:t>
            </a:r>
          </a:p>
        </p:txBody>
      </p:sp>
    </p:spTree>
    <p:extLst>
      <p:ext uri="{BB962C8B-B14F-4D97-AF65-F5344CB8AC3E}">
        <p14:creationId xmlns:p14="http://schemas.microsoft.com/office/powerpoint/2010/main" val="563213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2.1 Terms &amp; Definitions.</a:t>
            </a:r>
          </a:p>
        </p:txBody>
      </p:sp>
      <p:sp>
        <p:nvSpPr>
          <p:cNvPr id="11" name="Rectangle 2"/>
          <p:cNvSpPr>
            <a:spLocks noChangeArrowheads="1"/>
          </p:cNvSpPr>
          <p:nvPr/>
        </p:nvSpPr>
        <p:spPr bwMode="auto">
          <a:xfrm>
            <a:off x="2294659" y="2903097"/>
            <a:ext cx="1057853" cy="593945"/>
          </a:xfrm>
          <a:prstGeom prst="rect">
            <a:avLst/>
          </a:prstGeom>
          <a:noFill/>
          <a:ln w="38100">
            <a:solidFill>
              <a:srgbClr val="FF0000"/>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solidFill>
                  <a:srgbClr val="FF0000"/>
                </a:solidFill>
              </a:rPr>
              <a:t>x</a:t>
            </a:r>
            <a:r>
              <a:rPr lang="en-US" sz="3200" b="1" i="1" baseline="-25000" dirty="0">
                <a:solidFill>
                  <a:srgbClr val="FF0000"/>
                </a:solidFill>
              </a:rPr>
              <a:t>1</a:t>
            </a:r>
            <a:endParaRPr lang="en-US" sz="3200" b="1" dirty="0">
              <a:solidFill>
                <a:srgbClr val="FF0000"/>
              </a:solidFill>
            </a:endParaRPr>
          </a:p>
        </p:txBody>
      </p:sp>
      <p:sp>
        <p:nvSpPr>
          <p:cNvPr id="12" name="Rectangle 3"/>
          <p:cNvSpPr>
            <a:spLocks noChangeArrowheads="1"/>
          </p:cNvSpPr>
          <p:nvPr/>
        </p:nvSpPr>
        <p:spPr bwMode="auto">
          <a:xfrm>
            <a:off x="3970194" y="4122171"/>
            <a:ext cx="1059295" cy="593945"/>
          </a:xfrm>
          <a:prstGeom prst="rect">
            <a:avLst/>
          </a:prstGeom>
          <a:noFill/>
          <a:ln w="38100">
            <a:solidFill>
              <a:schemeClr val="tx1"/>
            </a:solidFill>
            <a:miter lim="800000"/>
            <a:headEnd/>
            <a:tailEnd/>
          </a:ln>
        </p:spPr>
        <p:txBody>
          <a:bodyPr lIns="85777" tIns="42888" rIns="85777" bIns="42888" anchor="ctr">
            <a:spAutoFit/>
          </a:bodyPr>
          <a:lstStyle/>
          <a:p>
            <a:pPr algn="ctr" defTabSz="896385" eaLnBrk="0" hangingPunct="0">
              <a:spcBef>
                <a:spcPct val="20000"/>
              </a:spcBef>
            </a:pPr>
            <a:endParaRPr lang="en-US" sz="3200" b="1" dirty="0"/>
          </a:p>
        </p:txBody>
      </p:sp>
      <p:sp>
        <p:nvSpPr>
          <p:cNvPr id="13" name="Rectangle 4"/>
          <p:cNvSpPr>
            <a:spLocks noChangeArrowheads="1"/>
          </p:cNvSpPr>
          <p:nvPr/>
        </p:nvSpPr>
        <p:spPr bwMode="auto">
          <a:xfrm>
            <a:off x="5723659" y="2905932"/>
            <a:ext cx="1057853" cy="595362"/>
          </a:xfrm>
          <a:prstGeom prst="rect">
            <a:avLst/>
          </a:prstGeom>
          <a:noFill/>
          <a:ln w="38100">
            <a:solidFill>
              <a:schemeClr val="tx1"/>
            </a:solidFill>
            <a:miter lim="800000"/>
            <a:headEnd/>
            <a:tailEnd/>
          </a:ln>
        </p:spPr>
        <p:txBody>
          <a:bodyPr lIns="85777" tIns="42888" rIns="85777" bIns="42888" anchor="ctr">
            <a:spAutoFit/>
          </a:bodyPr>
          <a:lstStyle/>
          <a:p>
            <a:pPr algn="ctr" defTabSz="896385" eaLnBrk="0" hangingPunct="0">
              <a:spcBef>
                <a:spcPct val="20000"/>
              </a:spcBef>
            </a:pPr>
            <a:endParaRPr lang="en-US" sz="3200" b="1" dirty="0"/>
          </a:p>
        </p:txBody>
      </p:sp>
      <p:cxnSp>
        <p:nvCxnSpPr>
          <p:cNvPr id="14" name="AutoShape 5"/>
          <p:cNvCxnSpPr>
            <a:cxnSpLocks noChangeShapeType="1"/>
            <a:stCxn id="11" idx="2"/>
            <a:endCxn id="12" idx="1"/>
          </p:cNvCxnSpPr>
          <p:nvPr/>
        </p:nvCxnSpPr>
        <p:spPr bwMode="auto">
          <a:xfrm>
            <a:off x="2824308" y="3523975"/>
            <a:ext cx="1127125" cy="894461"/>
          </a:xfrm>
          <a:prstGeom prst="straightConnector1">
            <a:avLst/>
          </a:prstGeom>
          <a:noFill/>
          <a:ln w="76200">
            <a:solidFill>
              <a:schemeClr val="tx1"/>
            </a:solidFill>
            <a:round/>
            <a:headEnd/>
            <a:tailEnd type="triangle" w="med" len="med"/>
          </a:ln>
        </p:spPr>
      </p:cxnSp>
      <p:cxnSp>
        <p:nvCxnSpPr>
          <p:cNvPr id="15" name="AutoShape 6"/>
          <p:cNvCxnSpPr>
            <a:cxnSpLocks noChangeShapeType="1"/>
            <a:stCxn id="12" idx="3"/>
            <a:endCxn id="13" idx="2"/>
          </p:cNvCxnSpPr>
          <p:nvPr/>
        </p:nvCxnSpPr>
        <p:spPr bwMode="auto">
          <a:xfrm flipV="1">
            <a:off x="5048251" y="3529645"/>
            <a:ext cx="1205057" cy="888790"/>
          </a:xfrm>
          <a:prstGeom prst="straightConnector1">
            <a:avLst/>
          </a:prstGeom>
          <a:noFill/>
          <a:ln w="76200">
            <a:solidFill>
              <a:schemeClr val="tx1"/>
            </a:solidFill>
            <a:round/>
            <a:headEnd/>
            <a:tailEnd type="triangle" w="med" len="med"/>
          </a:ln>
        </p:spPr>
      </p:cxnSp>
      <p:cxnSp>
        <p:nvCxnSpPr>
          <p:cNvPr id="16" name="AutoShape 7"/>
          <p:cNvCxnSpPr>
            <a:cxnSpLocks noChangeShapeType="1"/>
            <a:stCxn id="11" idx="3"/>
            <a:endCxn id="13" idx="1"/>
          </p:cNvCxnSpPr>
          <p:nvPr/>
        </p:nvCxnSpPr>
        <p:spPr bwMode="auto">
          <a:xfrm>
            <a:off x="3372716" y="3199361"/>
            <a:ext cx="2330738" cy="4252"/>
          </a:xfrm>
          <a:prstGeom prst="straightConnector1">
            <a:avLst/>
          </a:prstGeom>
          <a:noFill/>
          <a:ln w="76200">
            <a:solidFill>
              <a:schemeClr val="tx1"/>
            </a:solidFill>
            <a:round/>
            <a:headEnd/>
            <a:tailEnd type="triangle" w="med" len="med"/>
          </a:ln>
        </p:spPr>
      </p:cxnSp>
      <p:sp>
        <p:nvSpPr>
          <p:cNvPr id="17" name="TextBox 16"/>
          <p:cNvSpPr txBox="1"/>
          <p:nvPr/>
        </p:nvSpPr>
        <p:spPr>
          <a:xfrm>
            <a:off x="1041816" y="2353456"/>
            <a:ext cx="5186163" cy="369332"/>
          </a:xfrm>
          <a:prstGeom prst="rect">
            <a:avLst/>
          </a:prstGeom>
          <a:noFill/>
        </p:spPr>
        <p:txBody>
          <a:bodyPr wrap="none" rtlCol="0">
            <a:spAutoFit/>
          </a:bodyPr>
          <a:lstStyle/>
          <a:p>
            <a:r>
              <a:rPr lang="en-US" dirty="0">
                <a:solidFill>
                  <a:srgbClr val="FF0000"/>
                </a:solidFill>
              </a:rPr>
              <a:t>Exogenous variable </a:t>
            </a:r>
            <a:r>
              <a:rPr lang="en-US" dirty="0"/>
              <a:t>= independent variable, predictor</a:t>
            </a:r>
          </a:p>
        </p:txBody>
      </p:sp>
    </p:spTree>
    <p:extLst>
      <p:ext uri="{BB962C8B-B14F-4D97-AF65-F5344CB8AC3E}">
        <p14:creationId xmlns:p14="http://schemas.microsoft.com/office/powerpoint/2010/main" val="35038057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2.1 Terms &amp; Definitions.</a:t>
            </a:r>
          </a:p>
        </p:txBody>
      </p:sp>
      <p:sp>
        <p:nvSpPr>
          <p:cNvPr id="5" name="Rectangle 2"/>
          <p:cNvSpPr>
            <a:spLocks noChangeArrowheads="1"/>
          </p:cNvSpPr>
          <p:nvPr/>
        </p:nvSpPr>
        <p:spPr bwMode="auto">
          <a:xfrm>
            <a:off x="2294659" y="2903097"/>
            <a:ext cx="1057853" cy="593945"/>
          </a:xfrm>
          <a:prstGeom prst="rect">
            <a:avLst/>
          </a:prstGeom>
          <a:noFill/>
          <a:ln w="38100">
            <a:solidFill>
              <a:srgbClr val="FF0000"/>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solidFill>
                  <a:srgbClr val="FF0000"/>
                </a:solidFill>
              </a:rPr>
              <a:t>x</a:t>
            </a:r>
            <a:r>
              <a:rPr lang="en-US" sz="3200" b="1" i="1" baseline="-25000" dirty="0">
                <a:solidFill>
                  <a:srgbClr val="FF0000"/>
                </a:solidFill>
              </a:rPr>
              <a:t>1</a:t>
            </a:r>
            <a:endParaRPr lang="en-US" sz="3200" b="1" dirty="0">
              <a:solidFill>
                <a:srgbClr val="FF0000"/>
              </a:solidFill>
            </a:endParaRPr>
          </a:p>
        </p:txBody>
      </p:sp>
      <p:sp>
        <p:nvSpPr>
          <p:cNvPr id="6" name="Rectangle 3"/>
          <p:cNvSpPr>
            <a:spLocks noChangeArrowheads="1"/>
          </p:cNvSpPr>
          <p:nvPr/>
        </p:nvSpPr>
        <p:spPr bwMode="auto">
          <a:xfrm>
            <a:off x="3970194" y="4122171"/>
            <a:ext cx="1059295" cy="593945"/>
          </a:xfrm>
          <a:prstGeom prst="rect">
            <a:avLst/>
          </a:prstGeom>
          <a:noFill/>
          <a:ln w="38100">
            <a:solidFill>
              <a:schemeClr val="tx1"/>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t>y</a:t>
            </a:r>
            <a:r>
              <a:rPr lang="en-US" sz="3200" b="1" i="1" baseline="-25000" dirty="0"/>
              <a:t>1</a:t>
            </a:r>
            <a:endParaRPr lang="en-US" sz="3200" b="1" dirty="0"/>
          </a:p>
        </p:txBody>
      </p:sp>
      <p:sp>
        <p:nvSpPr>
          <p:cNvPr id="7" name="Rectangle 4"/>
          <p:cNvSpPr>
            <a:spLocks noChangeArrowheads="1"/>
          </p:cNvSpPr>
          <p:nvPr/>
        </p:nvSpPr>
        <p:spPr bwMode="auto">
          <a:xfrm>
            <a:off x="5723659" y="2905932"/>
            <a:ext cx="1057853" cy="595362"/>
          </a:xfrm>
          <a:prstGeom prst="rect">
            <a:avLst/>
          </a:prstGeom>
          <a:noFill/>
          <a:ln w="38100">
            <a:solidFill>
              <a:schemeClr val="accent6"/>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solidFill>
                  <a:schemeClr val="accent6"/>
                </a:solidFill>
              </a:rPr>
              <a:t>y</a:t>
            </a:r>
            <a:r>
              <a:rPr lang="en-US" sz="3200" b="1" i="1" baseline="-25000" dirty="0">
                <a:solidFill>
                  <a:schemeClr val="accent6"/>
                </a:solidFill>
              </a:rPr>
              <a:t>2</a:t>
            </a:r>
            <a:endParaRPr lang="en-US" sz="3200" b="1" dirty="0">
              <a:solidFill>
                <a:schemeClr val="accent6"/>
              </a:solidFill>
            </a:endParaRPr>
          </a:p>
        </p:txBody>
      </p:sp>
      <p:cxnSp>
        <p:nvCxnSpPr>
          <p:cNvPr id="8" name="AutoShape 5"/>
          <p:cNvCxnSpPr>
            <a:cxnSpLocks noChangeShapeType="1"/>
            <a:stCxn id="5" idx="2"/>
            <a:endCxn id="6" idx="1"/>
          </p:cNvCxnSpPr>
          <p:nvPr/>
        </p:nvCxnSpPr>
        <p:spPr bwMode="auto">
          <a:xfrm>
            <a:off x="2824308" y="3523975"/>
            <a:ext cx="1127125" cy="894461"/>
          </a:xfrm>
          <a:prstGeom prst="straightConnector1">
            <a:avLst/>
          </a:prstGeom>
          <a:noFill/>
          <a:ln w="76200">
            <a:solidFill>
              <a:schemeClr val="tx1"/>
            </a:solidFill>
            <a:round/>
            <a:headEnd/>
            <a:tailEnd type="triangle" w="med" len="med"/>
          </a:ln>
        </p:spPr>
      </p:cxnSp>
      <p:cxnSp>
        <p:nvCxnSpPr>
          <p:cNvPr id="9" name="AutoShape 6"/>
          <p:cNvCxnSpPr>
            <a:cxnSpLocks noChangeShapeType="1"/>
            <a:stCxn id="6" idx="3"/>
            <a:endCxn id="7" idx="2"/>
          </p:cNvCxnSpPr>
          <p:nvPr/>
        </p:nvCxnSpPr>
        <p:spPr bwMode="auto">
          <a:xfrm flipV="1">
            <a:off x="5048251" y="3529645"/>
            <a:ext cx="1205057" cy="888790"/>
          </a:xfrm>
          <a:prstGeom prst="straightConnector1">
            <a:avLst/>
          </a:prstGeom>
          <a:noFill/>
          <a:ln w="76200">
            <a:solidFill>
              <a:schemeClr val="tx1"/>
            </a:solidFill>
            <a:round/>
            <a:headEnd/>
            <a:tailEnd type="triangle" w="med" len="med"/>
          </a:ln>
        </p:spPr>
      </p:cxnSp>
      <p:cxnSp>
        <p:nvCxnSpPr>
          <p:cNvPr id="10" name="AutoShape 7"/>
          <p:cNvCxnSpPr>
            <a:cxnSpLocks noChangeShapeType="1"/>
            <a:stCxn id="5" idx="3"/>
            <a:endCxn id="7" idx="1"/>
          </p:cNvCxnSpPr>
          <p:nvPr/>
        </p:nvCxnSpPr>
        <p:spPr bwMode="auto">
          <a:xfrm>
            <a:off x="3372716" y="3199361"/>
            <a:ext cx="2330738" cy="4252"/>
          </a:xfrm>
          <a:prstGeom prst="straightConnector1">
            <a:avLst/>
          </a:prstGeom>
          <a:noFill/>
          <a:ln w="76200">
            <a:solidFill>
              <a:schemeClr val="tx1"/>
            </a:solidFill>
            <a:round/>
            <a:headEnd/>
            <a:tailEnd type="triangle" w="med" len="med"/>
          </a:ln>
        </p:spPr>
      </p:cxnSp>
      <p:sp>
        <p:nvSpPr>
          <p:cNvPr id="11" name="TextBox 10"/>
          <p:cNvSpPr txBox="1"/>
          <p:nvPr/>
        </p:nvSpPr>
        <p:spPr>
          <a:xfrm>
            <a:off x="5358983" y="2395234"/>
            <a:ext cx="2306529" cy="369332"/>
          </a:xfrm>
          <a:prstGeom prst="rect">
            <a:avLst/>
          </a:prstGeom>
          <a:noFill/>
        </p:spPr>
        <p:txBody>
          <a:bodyPr wrap="none" rtlCol="0">
            <a:spAutoFit/>
          </a:bodyPr>
          <a:lstStyle/>
          <a:p>
            <a:r>
              <a:rPr lang="en-US" dirty="0">
                <a:solidFill>
                  <a:schemeClr val="accent6"/>
                </a:solidFill>
              </a:rPr>
              <a:t>Endogenous variable </a:t>
            </a:r>
            <a:r>
              <a:rPr lang="en-US" dirty="0"/>
              <a:t>=</a:t>
            </a:r>
          </a:p>
        </p:txBody>
      </p:sp>
      <p:sp>
        <p:nvSpPr>
          <p:cNvPr id="12" name="TextBox 11"/>
          <p:cNvSpPr txBox="1"/>
          <p:nvPr/>
        </p:nvSpPr>
        <p:spPr>
          <a:xfrm>
            <a:off x="1041816" y="2353456"/>
            <a:ext cx="1987724" cy="369332"/>
          </a:xfrm>
          <a:prstGeom prst="rect">
            <a:avLst/>
          </a:prstGeom>
          <a:noFill/>
        </p:spPr>
        <p:txBody>
          <a:bodyPr wrap="none" rtlCol="0">
            <a:spAutoFit/>
          </a:bodyPr>
          <a:lstStyle/>
          <a:p>
            <a:r>
              <a:rPr lang="en-US" dirty="0">
                <a:solidFill>
                  <a:srgbClr val="FF0000"/>
                </a:solidFill>
              </a:rPr>
              <a:t>Exogenous variable</a:t>
            </a:r>
            <a:endParaRPr lang="en-US" dirty="0"/>
          </a:p>
        </p:txBody>
      </p:sp>
      <p:sp>
        <p:nvSpPr>
          <p:cNvPr id="3" name="Rectangle 2"/>
          <p:cNvSpPr/>
          <p:nvPr/>
        </p:nvSpPr>
        <p:spPr>
          <a:xfrm>
            <a:off x="6868724" y="2718431"/>
            <a:ext cx="2070695" cy="646331"/>
          </a:xfrm>
          <a:prstGeom prst="rect">
            <a:avLst/>
          </a:prstGeom>
        </p:spPr>
        <p:txBody>
          <a:bodyPr wrap="none">
            <a:spAutoFit/>
          </a:bodyPr>
          <a:lstStyle/>
          <a:p>
            <a:r>
              <a:rPr lang="en-US" dirty="0"/>
              <a:t>dependent variable,</a:t>
            </a:r>
          </a:p>
          <a:p>
            <a:r>
              <a:rPr lang="en-US" dirty="0"/>
              <a:t>response</a:t>
            </a:r>
          </a:p>
        </p:txBody>
      </p:sp>
    </p:spTree>
    <p:extLst>
      <p:ext uri="{BB962C8B-B14F-4D97-AF65-F5344CB8AC3E}">
        <p14:creationId xmlns:p14="http://schemas.microsoft.com/office/powerpoint/2010/main" val="4080860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2.1 Terms &amp; Definitions.</a:t>
            </a:r>
          </a:p>
        </p:txBody>
      </p:sp>
      <p:sp>
        <p:nvSpPr>
          <p:cNvPr id="5" name="Rectangle 2"/>
          <p:cNvSpPr>
            <a:spLocks noChangeArrowheads="1"/>
          </p:cNvSpPr>
          <p:nvPr/>
        </p:nvSpPr>
        <p:spPr bwMode="auto">
          <a:xfrm>
            <a:off x="2294659" y="2903097"/>
            <a:ext cx="1057853" cy="593945"/>
          </a:xfrm>
          <a:prstGeom prst="rect">
            <a:avLst/>
          </a:prstGeom>
          <a:noFill/>
          <a:ln w="38100">
            <a:solidFill>
              <a:srgbClr val="FF0000"/>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solidFill>
                  <a:srgbClr val="FF0000"/>
                </a:solidFill>
              </a:rPr>
              <a:t>x</a:t>
            </a:r>
            <a:r>
              <a:rPr lang="en-US" sz="3200" b="1" i="1" baseline="-25000" dirty="0">
                <a:solidFill>
                  <a:srgbClr val="FF0000"/>
                </a:solidFill>
              </a:rPr>
              <a:t>1</a:t>
            </a:r>
            <a:endParaRPr lang="en-US" sz="3200" b="1" dirty="0">
              <a:solidFill>
                <a:srgbClr val="FF0000"/>
              </a:solidFill>
            </a:endParaRPr>
          </a:p>
        </p:txBody>
      </p:sp>
      <p:sp>
        <p:nvSpPr>
          <p:cNvPr id="7" name="Rectangle 4"/>
          <p:cNvSpPr>
            <a:spLocks noChangeArrowheads="1"/>
          </p:cNvSpPr>
          <p:nvPr/>
        </p:nvSpPr>
        <p:spPr bwMode="auto">
          <a:xfrm>
            <a:off x="5723659" y="2905932"/>
            <a:ext cx="1057853" cy="595362"/>
          </a:xfrm>
          <a:prstGeom prst="rect">
            <a:avLst/>
          </a:prstGeom>
          <a:noFill/>
          <a:ln w="38100">
            <a:solidFill>
              <a:schemeClr val="accent6"/>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solidFill>
                  <a:schemeClr val="accent6"/>
                </a:solidFill>
              </a:rPr>
              <a:t>y</a:t>
            </a:r>
            <a:r>
              <a:rPr lang="en-US" sz="3200" b="1" i="1" baseline="-25000" dirty="0">
                <a:solidFill>
                  <a:schemeClr val="accent6"/>
                </a:solidFill>
              </a:rPr>
              <a:t>2</a:t>
            </a:r>
            <a:endParaRPr lang="en-US" sz="3200" b="1" dirty="0">
              <a:solidFill>
                <a:schemeClr val="accent6"/>
              </a:solidFill>
            </a:endParaRPr>
          </a:p>
        </p:txBody>
      </p:sp>
      <p:cxnSp>
        <p:nvCxnSpPr>
          <p:cNvPr id="8" name="AutoShape 5"/>
          <p:cNvCxnSpPr>
            <a:cxnSpLocks noChangeShapeType="1"/>
            <a:stCxn id="5" idx="2"/>
          </p:cNvCxnSpPr>
          <p:nvPr/>
        </p:nvCxnSpPr>
        <p:spPr bwMode="auto">
          <a:xfrm>
            <a:off x="2824308" y="3523975"/>
            <a:ext cx="1127125" cy="894461"/>
          </a:xfrm>
          <a:prstGeom prst="straightConnector1">
            <a:avLst/>
          </a:prstGeom>
          <a:noFill/>
          <a:ln w="76200">
            <a:solidFill>
              <a:schemeClr val="tx1"/>
            </a:solidFill>
            <a:round/>
            <a:headEnd/>
            <a:tailEnd type="triangle" w="med" len="med"/>
          </a:ln>
        </p:spPr>
      </p:cxnSp>
      <p:cxnSp>
        <p:nvCxnSpPr>
          <p:cNvPr id="9" name="AutoShape 6"/>
          <p:cNvCxnSpPr>
            <a:cxnSpLocks noChangeShapeType="1"/>
            <a:endCxn id="7" idx="2"/>
          </p:cNvCxnSpPr>
          <p:nvPr/>
        </p:nvCxnSpPr>
        <p:spPr bwMode="auto">
          <a:xfrm flipV="1">
            <a:off x="5048251" y="3529645"/>
            <a:ext cx="1205057" cy="888790"/>
          </a:xfrm>
          <a:prstGeom prst="straightConnector1">
            <a:avLst/>
          </a:prstGeom>
          <a:noFill/>
          <a:ln w="76200">
            <a:solidFill>
              <a:schemeClr val="tx1"/>
            </a:solidFill>
            <a:round/>
            <a:headEnd/>
            <a:tailEnd type="triangle" w="med" len="med"/>
          </a:ln>
        </p:spPr>
      </p:cxnSp>
      <p:cxnSp>
        <p:nvCxnSpPr>
          <p:cNvPr id="10" name="AutoShape 7"/>
          <p:cNvCxnSpPr>
            <a:cxnSpLocks noChangeShapeType="1"/>
            <a:stCxn id="5" idx="3"/>
            <a:endCxn id="7" idx="1"/>
          </p:cNvCxnSpPr>
          <p:nvPr/>
        </p:nvCxnSpPr>
        <p:spPr bwMode="auto">
          <a:xfrm>
            <a:off x="3372716" y="3199361"/>
            <a:ext cx="2330738" cy="4252"/>
          </a:xfrm>
          <a:prstGeom prst="straightConnector1">
            <a:avLst/>
          </a:prstGeom>
          <a:noFill/>
          <a:ln w="76200">
            <a:solidFill>
              <a:schemeClr val="tx1"/>
            </a:solidFill>
            <a:round/>
            <a:headEnd/>
            <a:tailEnd type="triangle" w="med" len="med"/>
          </a:ln>
        </p:spPr>
      </p:cxnSp>
      <p:sp>
        <p:nvSpPr>
          <p:cNvPr id="11" name="TextBox 10"/>
          <p:cNvSpPr txBox="1"/>
          <p:nvPr/>
        </p:nvSpPr>
        <p:spPr>
          <a:xfrm>
            <a:off x="5358983" y="2395234"/>
            <a:ext cx="2191113" cy="369332"/>
          </a:xfrm>
          <a:prstGeom prst="rect">
            <a:avLst/>
          </a:prstGeom>
          <a:noFill/>
        </p:spPr>
        <p:txBody>
          <a:bodyPr wrap="none" rtlCol="0">
            <a:spAutoFit/>
          </a:bodyPr>
          <a:lstStyle/>
          <a:p>
            <a:r>
              <a:rPr lang="en-US" dirty="0">
                <a:solidFill>
                  <a:schemeClr val="accent6"/>
                </a:solidFill>
              </a:rPr>
              <a:t>Endogenous variable</a:t>
            </a:r>
            <a:endParaRPr lang="en-US" dirty="0"/>
          </a:p>
        </p:txBody>
      </p:sp>
      <p:sp>
        <p:nvSpPr>
          <p:cNvPr id="12" name="TextBox 11"/>
          <p:cNvSpPr txBox="1"/>
          <p:nvPr/>
        </p:nvSpPr>
        <p:spPr>
          <a:xfrm>
            <a:off x="1041816" y="2353456"/>
            <a:ext cx="1987724" cy="369332"/>
          </a:xfrm>
          <a:prstGeom prst="rect">
            <a:avLst/>
          </a:prstGeom>
          <a:noFill/>
        </p:spPr>
        <p:txBody>
          <a:bodyPr wrap="none" rtlCol="0">
            <a:spAutoFit/>
          </a:bodyPr>
          <a:lstStyle/>
          <a:p>
            <a:r>
              <a:rPr lang="en-US" dirty="0">
                <a:solidFill>
                  <a:srgbClr val="FF0000"/>
                </a:solidFill>
              </a:rPr>
              <a:t>Exogenous variable</a:t>
            </a:r>
            <a:endParaRPr lang="en-US" dirty="0"/>
          </a:p>
        </p:txBody>
      </p:sp>
      <p:sp>
        <p:nvSpPr>
          <p:cNvPr id="14" name="TextBox 13"/>
          <p:cNvSpPr txBox="1"/>
          <p:nvPr/>
        </p:nvSpPr>
        <p:spPr>
          <a:xfrm>
            <a:off x="3512341" y="5150041"/>
            <a:ext cx="2138214" cy="369332"/>
          </a:xfrm>
          <a:prstGeom prst="rect">
            <a:avLst/>
          </a:prstGeom>
          <a:noFill/>
        </p:spPr>
        <p:txBody>
          <a:bodyPr wrap="none" rtlCol="0">
            <a:spAutoFit/>
          </a:bodyPr>
          <a:lstStyle/>
          <a:p>
            <a:r>
              <a:rPr lang="en-US" dirty="0">
                <a:solidFill>
                  <a:schemeClr val="accent6"/>
                </a:solidFill>
              </a:rPr>
              <a:t>Endogenous variable</a:t>
            </a:r>
            <a:endParaRPr lang="en-US" dirty="0"/>
          </a:p>
        </p:txBody>
      </p:sp>
      <p:sp>
        <p:nvSpPr>
          <p:cNvPr id="3" name="TextBox 2"/>
          <p:cNvSpPr txBox="1"/>
          <p:nvPr/>
        </p:nvSpPr>
        <p:spPr>
          <a:xfrm>
            <a:off x="4392051" y="4841823"/>
            <a:ext cx="292068" cy="369332"/>
          </a:xfrm>
          <a:prstGeom prst="rect">
            <a:avLst/>
          </a:prstGeom>
          <a:noFill/>
        </p:spPr>
        <p:txBody>
          <a:bodyPr wrap="none" rtlCol="0">
            <a:spAutoFit/>
          </a:bodyPr>
          <a:lstStyle/>
          <a:p>
            <a:r>
              <a:rPr lang="en-US" b="1" dirty="0"/>
              <a:t>?</a:t>
            </a:r>
          </a:p>
        </p:txBody>
      </p:sp>
      <p:sp>
        <p:nvSpPr>
          <p:cNvPr id="15" name="Rectangle 3"/>
          <p:cNvSpPr>
            <a:spLocks noChangeArrowheads="1"/>
          </p:cNvSpPr>
          <p:nvPr/>
        </p:nvSpPr>
        <p:spPr bwMode="auto">
          <a:xfrm>
            <a:off x="3970194" y="4122171"/>
            <a:ext cx="1059295" cy="593945"/>
          </a:xfrm>
          <a:prstGeom prst="rect">
            <a:avLst/>
          </a:prstGeom>
          <a:noFill/>
          <a:ln w="38100">
            <a:solidFill>
              <a:schemeClr val="tx1"/>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t>y</a:t>
            </a:r>
            <a:r>
              <a:rPr lang="en-US" sz="3200" b="1" i="1" baseline="-25000" dirty="0"/>
              <a:t>1</a:t>
            </a:r>
            <a:endParaRPr lang="en-US" sz="3200" b="1" dirty="0"/>
          </a:p>
        </p:txBody>
      </p:sp>
      <p:sp>
        <p:nvSpPr>
          <p:cNvPr id="13" name="Rectangle 3"/>
          <p:cNvSpPr>
            <a:spLocks noChangeArrowheads="1"/>
          </p:cNvSpPr>
          <p:nvPr/>
        </p:nvSpPr>
        <p:spPr bwMode="auto">
          <a:xfrm>
            <a:off x="3970194" y="4122171"/>
            <a:ext cx="1059295" cy="593945"/>
          </a:xfrm>
          <a:prstGeom prst="rect">
            <a:avLst/>
          </a:prstGeom>
          <a:noFill/>
          <a:ln w="38100">
            <a:solidFill>
              <a:schemeClr val="accent6"/>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solidFill>
                  <a:schemeClr val="accent6"/>
                </a:solidFill>
              </a:rPr>
              <a:t>y</a:t>
            </a:r>
            <a:r>
              <a:rPr lang="en-US" sz="3200" b="1" i="1" baseline="-25000" dirty="0">
                <a:solidFill>
                  <a:schemeClr val="accent6"/>
                </a:solidFill>
              </a:rPr>
              <a:t>1</a:t>
            </a:r>
            <a:endParaRPr lang="en-US" sz="3200" b="1" dirty="0">
              <a:solidFill>
                <a:schemeClr val="accent6"/>
              </a:solidFill>
            </a:endParaRPr>
          </a:p>
        </p:txBody>
      </p:sp>
    </p:spTree>
    <p:extLst>
      <p:ext uri="{BB962C8B-B14F-4D97-AF65-F5344CB8AC3E}">
        <p14:creationId xmlns:p14="http://schemas.microsoft.com/office/powerpoint/2010/main" val="250974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2.1 Terms &amp; Definitions.</a:t>
            </a:r>
          </a:p>
        </p:txBody>
      </p:sp>
      <p:sp>
        <p:nvSpPr>
          <p:cNvPr id="5" name="Rectangle 2"/>
          <p:cNvSpPr>
            <a:spLocks noChangeArrowheads="1"/>
          </p:cNvSpPr>
          <p:nvPr/>
        </p:nvSpPr>
        <p:spPr bwMode="auto">
          <a:xfrm>
            <a:off x="2294659" y="2903097"/>
            <a:ext cx="1057853" cy="593945"/>
          </a:xfrm>
          <a:prstGeom prst="rect">
            <a:avLst/>
          </a:prstGeom>
          <a:noFill/>
          <a:ln w="38100">
            <a:solidFill>
              <a:srgbClr val="FF0000"/>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solidFill>
                  <a:srgbClr val="FF0000"/>
                </a:solidFill>
              </a:rPr>
              <a:t>x</a:t>
            </a:r>
            <a:r>
              <a:rPr lang="en-US" sz="3200" b="1" i="1" baseline="-25000" dirty="0">
                <a:solidFill>
                  <a:srgbClr val="FF0000"/>
                </a:solidFill>
              </a:rPr>
              <a:t>1</a:t>
            </a:r>
            <a:endParaRPr lang="en-US" sz="3200" b="1" dirty="0">
              <a:solidFill>
                <a:srgbClr val="FF0000"/>
              </a:solidFill>
            </a:endParaRPr>
          </a:p>
        </p:txBody>
      </p:sp>
      <p:sp>
        <p:nvSpPr>
          <p:cNvPr id="6" name="Rectangle 3"/>
          <p:cNvSpPr>
            <a:spLocks noChangeArrowheads="1"/>
          </p:cNvSpPr>
          <p:nvPr/>
        </p:nvSpPr>
        <p:spPr bwMode="auto">
          <a:xfrm>
            <a:off x="3970194" y="4122171"/>
            <a:ext cx="1059295" cy="593945"/>
          </a:xfrm>
          <a:prstGeom prst="rect">
            <a:avLst/>
          </a:prstGeom>
          <a:noFill/>
          <a:ln w="38100">
            <a:solidFill>
              <a:schemeClr val="accent6"/>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solidFill>
                  <a:schemeClr val="accent6"/>
                </a:solidFill>
              </a:rPr>
              <a:t>y</a:t>
            </a:r>
            <a:r>
              <a:rPr lang="en-US" sz="3200" b="1" i="1" baseline="-25000" dirty="0">
                <a:solidFill>
                  <a:schemeClr val="accent6"/>
                </a:solidFill>
              </a:rPr>
              <a:t>1</a:t>
            </a:r>
            <a:endParaRPr lang="en-US" sz="3200" b="1" dirty="0">
              <a:solidFill>
                <a:schemeClr val="accent6"/>
              </a:solidFill>
            </a:endParaRPr>
          </a:p>
        </p:txBody>
      </p:sp>
      <p:sp>
        <p:nvSpPr>
          <p:cNvPr id="7" name="Rectangle 4"/>
          <p:cNvSpPr>
            <a:spLocks noChangeArrowheads="1"/>
          </p:cNvSpPr>
          <p:nvPr/>
        </p:nvSpPr>
        <p:spPr bwMode="auto">
          <a:xfrm>
            <a:off x="5723659" y="2905932"/>
            <a:ext cx="1057853" cy="595362"/>
          </a:xfrm>
          <a:prstGeom prst="rect">
            <a:avLst/>
          </a:prstGeom>
          <a:noFill/>
          <a:ln w="38100">
            <a:solidFill>
              <a:schemeClr val="accent6"/>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solidFill>
                  <a:schemeClr val="accent6"/>
                </a:solidFill>
              </a:rPr>
              <a:t>y</a:t>
            </a:r>
            <a:r>
              <a:rPr lang="en-US" sz="3200" b="1" i="1" baseline="-25000" dirty="0">
                <a:solidFill>
                  <a:schemeClr val="accent6"/>
                </a:solidFill>
              </a:rPr>
              <a:t>2</a:t>
            </a:r>
            <a:endParaRPr lang="en-US" sz="3200" b="1" dirty="0">
              <a:solidFill>
                <a:schemeClr val="accent6"/>
              </a:solidFill>
            </a:endParaRPr>
          </a:p>
        </p:txBody>
      </p:sp>
      <p:cxnSp>
        <p:nvCxnSpPr>
          <p:cNvPr id="8" name="AutoShape 5"/>
          <p:cNvCxnSpPr>
            <a:cxnSpLocks noChangeShapeType="1"/>
            <a:stCxn id="5" idx="2"/>
            <a:endCxn id="6" idx="1"/>
          </p:cNvCxnSpPr>
          <p:nvPr/>
        </p:nvCxnSpPr>
        <p:spPr bwMode="auto">
          <a:xfrm>
            <a:off x="2824308" y="3523975"/>
            <a:ext cx="1127125" cy="894461"/>
          </a:xfrm>
          <a:prstGeom prst="straightConnector1">
            <a:avLst/>
          </a:prstGeom>
          <a:noFill/>
          <a:ln w="76200">
            <a:solidFill>
              <a:schemeClr val="tx1"/>
            </a:solidFill>
            <a:round/>
            <a:headEnd/>
            <a:tailEnd type="triangle" w="med" len="med"/>
          </a:ln>
        </p:spPr>
      </p:cxnSp>
      <p:cxnSp>
        <p:nvCxnSpPr>
          <p:cNvPr id="9" name="AutoShape 6"/>
          <p:cNvCxnSpPr>
            <a:cxnSpLocks noChangeShapeType="1"/>
            <a:stCxn id="6" idx="3"/>
            <a:endCxn id="7" idx="2"/>
          </p:cNvCxnSpPr>
          <p:nvPr/>
        </p:nvCxnSpPr>
        <p:spPr bwMode="auto">
          <a:xfrm flipV="1">
            <a:off x="5048251" y="3529645"/>
            <a:ext cx="1205057" cy="888790"/>
          </a:xfrm>
          <a:prstGeom prst="straightConnector1">
            <a:avLst/>
          </a:prstGeom>
          <a:noFill/>
          <a:ln w="76200">
            <a:solidFill>
              <a:schemeClr val="tx1"/>
            </a:solidFill>
            <a:round/>
            <a:headEnd/>
            <a:tailEnd type="triangle" w="med" len="med"/>
          </a:ln>
        </p:spPr>
      </p:cxnSp>
      <p:cxnSp>
        <p:nvCxnSpPr>
          <p:cNvPr id="10" name="AutoShape 7"/>
          <p:cNvCxnSpPr>
            <a:cxnSpLocks noChangeShapeType="1"/>
            <a:stCxn id="5" idx="3"/>
            <a:endCxn id="7" idx="1"/>
          </p:cNvCxnSpPr>
          <p:nvPr/>
        </p:nvCxnSpPr>
        <p:spPr bwMode="auto">
          <a:xfrm>
            <a:off x="3372716" y="3199361"/>
            <a:ext cx="2330738" cy="4252"/>
          </a:xfrm>
          <a:prstGeom prst="straightConnector1">
            <a:avLst/>
          </a:prstGeom>
          <a:noFill/>
          <a:ln w="76200">
            <a:solidFill>
              <a:schemeClr val="tx1"/>
            </a:solidFill>
            <a:round/>
            <a:headEnd/>
            <a:tailEnd type="triangle" w="med" len="med"/>
          </a:ln>
        </p:spPr>
      </p:cxnSp>
      <p:sp>
        <p:nvSpPr>
          <p:cNvPr id="11" name="TextBox 10"/>
          <p:cNvSpPr txBox="1"/>
          <p:nvPr/>
        </p:nvSpPr>
        <p:spPr>
          <a:xfrm>
            <a:off x="5358983" y="2395234"/>
            <a:ext cx="2191113" cy="369332"/>
          </a:xfrm>
          <a:prstGeom prst="rect">
            <a:avLst/>
          </a:prstGeom>
          <a:noFill/>
        </p:spPr>
        <p:txBody>
          <a:bodyPr wrap="none" rtlCol="0">
            <a:spAutoFit/>
          </a:bodyPr>
          <a:lstStyle/>
          <a:p>
            <a:r>
              <a:rPr lang="en-US" dirty="0">
                <a:solidFill>
                  <a:schemeClr val="accent6"/>
                </a:solidFill>
              </a:rPr>
              <a:t>Endogenous variable</a:t>
            </a:r>
            <a:endParaRPr lang="en-US" dirty="0"/>
          </a:p>
        </p:txBody>
      </p:sp>
      <p:sp>
        <p:nvSpPr>
          <p:cNvPr id="12" name="TextBox 11"/>
          <p:cNvSpPr txBox="1"/>
          <p:nvPr/>
        </p:nvSpPr>
        <p:spPr>
          <a:xfrm>
            <a:off x="1041816" y="2353456"/>
            <a:ext cx="1987724" cy="369332"/>
          </a:xfrm>
          <a:prstGeom prst="rect">
            <a:avLst/>
          </a:prstGeom>
          <a:noFill/>
        </p:spPr>
        <p:txBody>
          <a:bodyPr wrap="none" rtlCol="0">
            <a:spAutoFit/>
          </a:bodyPr>
          <a:lstStyle/>
          <a:p>
            <a:r>
              <a:rPr lang="en-US" dirty="0">
                <a:solidFill>
                  <a:srgbClr val="FF0000"/>
                </a:solidFill>
              </a:rPr>
              <a:t>Exogenous variable</a:t>
            </a:r>
            <a:endParaRPr lang="en-US" dirty="0"/>
          </a:p>
        </p:txBody>
      </p:sp>
      <p:sp>
        <p:nvSpPr>
          <p:cNvPr id="17" name="Text Box 20"/>
          <p:cNvSpPr txBox="1">
            <a:spLocks noChangeArrowheads="1"/>
          </p:cNvSpPr>
          <p:nvPr/>
        </p:nvSpPr>
        <p:spPr bwMode="auto">
          <a:xfrm>
            <a:off x="4221806" y="2512379"/>
            <a:ext cx="620468"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dirty="0">
                <a:solidFill>
                  <a:schemeClr val="accent1"/>
                </a:solidFill>
                <a:sym typeface="Symbol" pitchFamily="18" charset="2"/>
              </a:rPr>
              <a:t></a:t>
            </a:r>
            <a:r>
              <a:rPr lang="en-US" sz="3200" b="1" i="1" baseline="-25000" dirty="0">
                <a:solidFill>
                  <a:schemeClr val="accent1"/>
                </a:solidFill>
                <a:sym typeface="Symbol" pitchFamily="18" charset="2"/>
              </a:rPr>
              <a:t>21</a:t>
            </a:r>
            <a:endParaRPr lang="en-US" sz="3200" b="1" i="1" dirty="0">
              <a:solidFill>
                <a:schemeClr val="accent1"/>
              </a:solidFill>
            </a:endParaRPr>
          </a:p>
        </p:txBody>
      </p:sp>
      <p:sp>
        <p:nvSpPr>
          <p:cNvPr id="18" name="Text Box 21"/>
          <p:cNvSpPr txBox="1">
            <a:spLocks noChangeArrowheads="1"/>
          </p:cNvSpPr>
          <p:nvPr/>
        </p:nvSpPr>
        <p:spPr bwMode="auto">
          <a:xfrm>
            <a:off x="3352512" y="3386475"/>
            <a:ext cx="620468"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dirty="0">
                <a:solidFill>
                  <a:schemeClr val="accent1"/>
                </a:solidFill>
                <a:sym typeface="Symbol" pitchFamily="18" charset="2"/>
              </a:rPr>
              <a:t></a:t>
            </a:r>
            <a:r>
              <a:rPr lang="en-US" sz="3200" b="1" i="1" baseline="-25000" dirty="0">
                <a:solidFill>
                  <a:schemeClr val="accent1"/>
                </a:solidFill>
                <a:sym typeface="Symbol" pitchFamily="18" charset="2"/>
              </a:rPr>
              <a:t>11</a:t>
            </a:r>
            <a:endParaRPr lang="en-US" sz="3200" b="1" i="1" dirty="0">
              <a:solidFill>
                <a:schemeClr val="accent1"/>
              </a:solidFill>
            </a:endParaRPr>
          </a:p>
        </p:txBody>
      </p:sp>
      <p:sp>
        <p:nvSpPr>
          <p:cNvPr id="19" name="Text Box 22"/>
          <p:cNvSpPr txBox="1">
            <a:spLocks noChangeArrowheads="1"/>
          </p:cNvSpPr>
          <p:nvPr/>
        </p:nvSpPr>
        <p:spPr bwMode="auto">
          <a:xfrm>
            <a:off x="5030932" y="3386475"/>
            <a:ext cx="678176"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a:solidFill>
                  <a:schemeClr val="accent1"/>
                </a:solidFill>
                <a:sym typeface="Symbol" pitchFamily="18" charset="2"/>
              </a:rPr>
              <a:t></a:t>
            </a:r>
            <a:r>
              <a:rPr lang="en-US" sz="3200" b="1" i="1" baseline="-25000">
                <a:solidFill>
                  <a:schemeClr val="accent1"/>
                </a:solidFill>
                <a:sym typeface="Symbol" pitchFamily="18" charset="2"/>
              </a:rPr>
              <a:t>21</a:t>
            </a:r>
            <a:endParaRPr lang="en-US" sz="3200" b="1" i="1">
              <a:solidFill>
                <a:schemeClr val="accent1"/>
              </a:solidFill>
            </a:endParaRPr>
          </a:p>
        </p:txBody>
      </p:sp>
      <p:sp>
        <p:nvSpPr>
          <p:cNvPr id="3" name="TextBox 2"/>
          <p:cNvSpPr txBox="1"/>
          <p:nvPr/>
        </p:nvSpPr>
        <p:spPr>
          <a:xfrm>
            <a:off x="3705096" y="2262824"/>
            <a:ext cx="1733808" cy="369332"/>
          </a:xfrm>
          <a:prstGeom prst="rect">
            <a:avLst/>
          </a:prstGeom>
          <a:noFill/>
        </p:spPr>
        <p:txBody>
          <a:bodyPr wrap="none" rtlCol="0">
            <a:spAutoFit/>
          </a:bodyPr>
          <a:lstStyle/>
          <a:p>
            <a:r>
              <a:rPr lang="en-US" dirty="0">
                <a:solidFill>
                  <a:schemeClr val="accent1"/>
                </a:solidFill>
              </a:rPr>
              <a:t>Path coefficients</a:t>
            </a:r>
          </a:p>
        </p:txBody>
      </p:sp>
      <p:sp>
        <p:nvSpPr>
          <p:cNvPr id="20" name="TextBox 19"/>
          <p:cNvSpPr txBox="1"/>
          <p:nvPr/>
        </p:nvSpPr>
        <p:spPr>
          <a:xfrm>
            <a:off x="3512341" y="5150041"/>
            <a:ext cx="2191113" cy="369332"/>
          </a:xfrm>
          <a:prstGeom prst="rect">
            <a:avLst/>
          </a:prstGeom>
          <a:noFill/>
        </p:spPr>
        <p:txBody>
          <a:bodyPr wrap="none" rtlCol="0">
            <a:spAutoFit/>
          </a:bodyPr>
          <a:lstStyle/>
          <a:p>
            <a:r>
              <a:rPr lang="en-US" dirty="0">
                <a:solidFill>
                  <a:schemeClr val="accent6"/>
                </a:solidFill>
              </a:rPr>
              <a:t>Endogenous variable</a:t>
            </a:r>
            <a:endParaRPr lang="en-US" dirty="0"/>
          </a:p>
        </p:txBody>
      </p:sp>
      <p:sp>
        <p:nvSpPr>
          <p:cNvPr id="4" name="Rectangle 3"/>
          <p:cNvSpPr/>
          <p:nvPr/>
        </p:nvSpPr>
        <p:spPr>
          <a:xfrm>
            <a:off x="6104760" y="4266373"/>
            <a:ext cx="2713494" cy="2086725"/>
          </a:xfrm>
          <a:prstGeom prst="rect">
            <a:avLst/>
          </a:prstGeom>
        </p:spPr>
        <p:txBody>
          <a:bodyPr wrap="square">
            <a:spAutoFit/>
          </a:bodyPr>
          <a:lstStyle/>
          <a:p>
            <a:pPr defTabSz="896385" eaLnBrk="0" hangingPunct="0">
              <a:spcBef>
                <a:spcPct val="20000"/>
              </a:spcBef>
            </a:pPr>
            <a:r>
              <a:rPr lang="en-US" dirty="0">
                <a:sym typeface="Symbol" pitchFamily="18" charset="2"/>
              </a:rPr>
              <a:t> (gamma) used to represent effect of exogenous on endogenous.</a:t>
            </a:r>
          </a:p>
          <a:p>
            <a:pPr defTabSz="896385" eaLnBrk="0" hangingPunct="0">
              <a:spcBef>
                <a:spcPct val="20000"/>
              </a:spcBef>
            </a:pPr>
            <a:r>
              <a:rPr lang="en-US" dirty="0">
                <a:sym typeface="Symbol" pitchFamily="18" charset="2"/>
              </a:rPr>
              <a:t> (beta) used to represent effect of endogenous on endogenous.</a:t>
            </a:r>
            <a:endParaRPr lang="en-US" dirty="0"/>
          </a:p>
        </p:txBody>
      </p:sp>
      <p:sp>
        <p:nvSpPr>
          <p:cNvPr id="13" name="TextBox 12"/>
          <p:cNvSpPr txBox="1"/>
          <p:nvPr/>
        </p:nvSpPr>
        <p:spPr>
          <a:xfrm>
            <a:off x="3963613" y="1307760"/>
            <a:ext cx="2925929" cy="369332"/>
          </a:xfrm>
          <a:prstGeom prst="rect">
            <a:avLst/>
          </a:prstGeom>
          <a:noFill/>
        </p:spPr>
        <p:txBody>
          <a:bodyPr wrap="none" rtlCol="0">
            <a:spAutoFit/>
          </a:bodyPr>
          <a:lstStyle/>
          <a:p>
            <a:r>
              <a:rPr lang="en-US" dirty="0"/>
              <a:t>Assumes linear relationships!</a:t>
            </a:r>
          </a:p>
        </p:txBody>
      </p:sp>
      <p:cxnSp>
        <p:nvCxnSpPr>
          <p:cNvPr id="15" name="Straight Arrow Connector 14"/>
          <p:cNvCxnSpPr>
            <a:stCxn id="13" idx="2"/>
          </p:cNvCxnSpPr>
          <p:nvPr/>
        </p:nvCxnSpPr>
        <p:spPr>
          <a:xfrm flipH="1">
            <a:off x="5029489" y="1677092"/>
            <a:ext cx="397089" cy="6219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21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2.1 Terms &amp; Definitions.</a:t>
            </a:r>
          </a:p>
        </p:txBody>
      </p:sp>
      <p:sp>
        <p:nvSpPr>
          <p:cNvPr id="5" name="Rectangle 2"/>
          <p:cNvSpPr>
            <a:spLocks noChangeArrowheads="1"/>
          </p:cNvSpPr>
          <p:nvPr/>
        </p:nvSpPr>
        <p:spPr bwMode="auto">
          <a:xfrm>
            <a:off x="2294659" y="2903097"/>
            <a:ext cx="1057853" cy="593945"/>
          </a:xfrm>
          <a:prstGeom prst="rect">
            <a:avLst/>
          </a:prstGeom>
          <a:noFill/>
          <a:ln w="38100">
            <a:solidFill>
              <a:srgbClr val="FF0000"/>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solidFill>
                  <a:srgbClr val="FF0000"/>
                </a:solidFill>
              </a:rPr>
              <a:t>x</a:t>
            </a:r>
            <a:r>
              <a:rPr lang="en-US" sz="3200" b="1" i="1" baseline="-25000" dirty="0">
                <a:solidFill>
                  <a:srgbClr val="FF0000"/>
                </a:solidFill>
              </a:rPr>
              <a:t>1</a:t>
            </a:r>
            <a:endParaRPr lang="en-US" sz="3200" b="1" dirty="0">
              <a:solidFill>
                <a:srgbClr val="FF0000"/>
              </a:solidFill>
            </a:endParaRPr>
          </a:p>
        </p:txBody>
      </p:sp>
      <p:sp>
        <p:nvSpPr>
          <p:cNvPr id="6" name="Rectangle 3"/>
          <p:cNvSpPr>
            <a:spLocks noChangeArrowheads="1"/>
          </p:cNvSpPr>
          <p:nvPr/>
        </p:nvSpPr>
        <p:spPr bwMode="auto">
          <a:xfrm>
            <a:off x="3970194" y="4122171"/>
            <a:ext cx="1059295" cy="593945"/>
          </a:xfrm>
          <a:prstGeom prst="rect">
            <a:avLst/>
          </a:prstGeom>
          <a:noFill/>
          <a:ln w="38100">
            <a:solidFill>
              <a:schemeClr val="accent6"/>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solidFill>
                  <a:schemeClr val="accent6"/>
                </a:solidFill>
              </a:rPr>
              <a:t>y</a:t>
            </a:r>
            <a:r>
              <a:rPr lang="en-US" sz="3200" b="1" i="1" baseline="-25000" dirty="0">
                <a:solidFill>
                  <a:schemeClr val="accent6"/>
                </a:solidFill>
              </a:rPr>
              <a:t>1</a:t>
            </a:r>
            <a:endParaRPr lang="en-US" sz="3200" b="1" dirty="0">
              <a:solidFill>
                <a:schemeClr val="accent6"/>
              </a:solidFill>
            </a:endParaRPr>
          </a:p>
        </p:txBody>
      </p:sp>
      <p:sp>
        <p:nvSpPr>
          <p:cNvPr id="7" name="Rectangle 4"/>
          <p:cNvSpPr>
            <a:spLocks noChangeArrowheads="1"/>
          </p:cNvSpPr>
          <p:nvPr/>
        </p:nvSpPr>
        <p:spPr bwMode="auto">
          <a:xfrm>
            <a:off x="5723659" y="2905932"/>
            <a:ext cx="1057853" cy="595362"/>
          </a:xfrm>
          <a:prstGeom prst="rect">
            <a:avLst/>
          </a:prstGeom>
          <a:noFill/>
          <a:ln w="38100">
            <a:solidFill>
              <a:schemeClr val="accent6"/>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solidFill>
                  <a:schemeClr val="accent6"/>
                </a:solidFill>
              </a:rPr>
              <a:t>y</a:t>
            </a:r>
            <a:r>
              <a:rPr lang="en-US" sz="3200" b="1" i="1" baseline="-25000" dirty="0">
                <a:solidFill>
                  <a:schemeClr val="accent6"/>
                </a:solidFill>
              </a:rPr>
              <a:t>2</a:t>
            </a:r>
            <a:endParaRPr lang="en-US" sz="3200" b="1" dirty="0">
              <a:solidFill>
                <a:schemeClr val="accent6"/>
              </a:solidFill>
            </a:endParaRPr>
          </a:p>
        </p:txBody>
      </p:sp>
      <p:cxnSp>
        <p:nvCxnSpPr>
          <p:cNvPr id="8" name="AutoShape 5"/>
          <p:cNvCxnSpPr>
            <a:cxnSpLocks noChangeShapeType="1"/>
            <a:stCxn id="5" idx="2"/>
            <a:endCxn id="6" idx="1"/>
          </p:cNvCxnSpPr>
          <p:nvPr/>
        </p:nvCxnSpPr>
        <p:spPr bwMode="auto">
          <a:xfrm>
            <a:off x="2824308" y="3523975"/>
            <a:ext cx="1127125" cy="894461"/>
          </a:xfrm>
          <a:prstGeom prst="straightConnector1">
            <a:avLst/>
          </a:prstGeom>
          <a:noFill/>
          <a:ln w="76200">
            <a:solidFill>
              <a:schemeClr val="tx1"/>
            </a:solidFill>
            <a:round/>
            <a:headEnd/>
            <a:tailEnd type="triangle" w="med" len="med"/>
          </a:ln>
        </p:spPr>
      </p:cxnSp>
      <p:cxnSp>
        <p:nvCxnSpPr>
          <p:cNvPr id="9" name="AutoShape 6"/>
          <p:cNvCxnSpPr>
            <a:cxnSpLocks noChangeShapeType="1"/>
            <a:stCxn id="6" idx="3"/>
            <a:endCxn id="7" idx="2"/>
          </p:cNvCxnSpPr>
          <p:nvPr/>
        </p:nvCxnSpPr>
        <p:spPr bwMode="auto">
          <a:xfrm flipV="1">
            <a:off x="5048251" y="3529645"/>
            <a:ext cx="1205057" cy="888790"/>
          </a:xfrm>
          <a:prstGeom prst="straightConnector1">
            <a:avLst/>
          </a:prstGeom>
          <a:noFill/>
          <a:ln w="76200">
            <a:solidFill>
              <a:schemeClr val="tx1"/>
            </a:solidFill>
            <a:round/>
            <a:headEnd/>
            <a:tailEnd type="triangle" w="med" len="med"/>
          </a:ln>
        </p:spPr>
      </p:cxnSp>
      <p:cxnSp>
        <p:nvCxnSpPr>
          <p:cNvPr id="10" name="AutoShape 7"/>
          <p:cNvCxnSpPr>
            <a:cxnSpLocks noChangeShapeType="1"/>
            <a:stCxn id="5" idx="3"/>
            <a:endCxn id="7" idx="1"/>
          </p:cNvCxnSpPr>
          <p:nvPr/>
        </p:nvCxnSpPr>
        <p:spPr bwMode="auto">
          <a:xfrm>
            <a:off x="3372716" y="3199361"/>
            <a:ext cx="2330738" cy="4252"/>
          </a:xfrm>
          <a:prstGeom prst="straightConnector1">
            <a:avLst/>
          </a:prstGeom>
          <a:noFill/>
          <a:ln w="76200">
            <a:solidFill>
              <a:schemeClr val="tx1"/>
            </a:solidFill>
            <a:round/>
            <a:headEnd/>
            <a:tailEnd type="triangle" w="med" len="med"/>
          </a:ln>
        </p:spPr>
      </p:cxnSp>
      <p:sp>
        <p:nvSpPr>
          <p:cNvPr id="11" name="TextBox 10"/>
          <p:cNvSpPr txBox="1"/>
          <p:nvPr/>
        </p:nvSpPr>
        <p:spPr>
          <a:xfrm>
            <a:off x="5358983" y="2395234"/>
            <a:ext cx="2191113" cy="369332"/>
          </a:xfrm>
          <a:prstGeom prst="rect">
            <a:avLst/>
          </a:prstGeom>
          <a:noFill/>
        </p:spPr>
        <p:txBody>
          <a:bodyPr wrap="none" rtlCol="0">
            <a:spAutoFit/>
          </a:bodyPr>
          <a:lstStyle/>
          <a:p>
            <a:r>
              <a:rPr lang="en-US" dirty="0">
                <a:solidFill>
                  <a:schemeClr val="accent6"/>
                </a:solidFill>
              </a:rPr>
              <a:t>Endogenous variable</a:t>
            </a:r>
            <a:endParaRPr lang="en-US" dirty="0"/>
          </a:p>
        </p:txBody>
      </p:sp>
      <p:sp>
        <p:nvSpPr>
          <p:cNvPr id="12" name="TextBox 11"/>
          <p:cNvSpPr txBox="1"/>
          <p:nvPr/>
        </p:nvSpPr>
        <p:spPr>
          <a:xfrm>
            <a:off x="1041816" y="2353456"/>
            <a:ext cx="1987724" cy="369332"/>
          </a:xfrm>
          <a:prstGeom prst="rect">
            <a:avLst/>
          </a:prstGeom>
          <a:noFill/>
        </p:spPr>
        <p:txBody>
          <a:bodyPr wrap="none" rtlCol="0">
            <a:spAutoFit/>
          </a:bodyPr>
          <a:lstStyle/>
          <a:p>
            <a:r>
              <a:rPr lang="en-US" dirty="0">
                <a:solidFill>
                  <a:srgbClr val="FF0000"/>
                </a:solidFill>
              </a:rPr>
              <a:t>Exogenous variable</a:t>
            </a:r>
            <a:endParaRPr lang="en-US" dirty="0"/>
          </a:p>
        </p:txBody>
      </p:sp>
      <p:sp>
        <p:nvSpPr>
          <p:cNvPr id="13" name="TextBox 12"/>
          <p:cNvSpPr txBox="1"/>
          <p:nvPr/>
        </p:nvSpPr>
        <p:spPr>
          <a:xfrm>
            <a:off x="3512341" y="5150041"/>
            <a:ext cx="2191113" cy="369332"/>
          </a:xfrm>
          <a:prstGeom prst="rect">
            <a:avLst/>
          </a:prstGeom>
          <a:noFill/>
        </p:spPr>
        <p:txBody>
          <a:bodyPr wrap="none" rtlCol="0">
            <a:spAutoFit/>
          </a:bodyPr>
          <a:lstStyle/>
          <a:p>
            <a:r>
              <a:rPr lang="en-US" dirty="0">
                <a:solidFill>
                  <a:schemeClr val="accent6"/>
                </a:solidFill>
              </a:rPr>
              <a:t>Endogenous variable</a:t>
            </a:r>
            <a:endParaRPr lang="en-US" dirty="0"/>
          </a:p>
        </p:txBody>
      </p:sp>
      <p:sp>
        <p:nvSpPr>
          <p:cNvPr id="18" name="Text Box 21"/>
          <p:cNvSpPr txBox="1">
            <a:spLocks noChangeArrowheads="1"/>
          </p:cNvSpPr>
          <p:nvPr/>
        </p:nvSpPr>
        <p:spPr bwMode="auto">
          <a:xfrm>
            <a:off x="3352512" y="3386475"/>
            <a:ext cx="620468"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dirty="0">
                <a:solidFill>
                  <a:schemeClr val="accent1"/>
                </a:solidFill>
                <a:sym typeface="Symbol" pitchFamily="18" charset="2"/>
              </a:rPr>
              <a:t></a:t>
            </a:r>
            <a:r>
              <a:rPr lang="en-US" sz="3200" b="1" i="1" baseline="-25000" dirty="0">
                <a:solidFill>
                  <a:schemeClr val="accent1"/>
                </a:solidFill>
                <a:sym typeface="Symbol" pitchFamily="18" charset="2"/>
              </a:rPr>
              <a:t>11</a:t>
            </a:r>
            <a:endParaRPr lang="en-US" sz="3200" b="1" i="1" dirty="0">
              <a:solidFill>
                <a:schemeClr val="accent1"/>
              </a:solidFill>
            </a:endParaRPr>
          </a:p>
        </p:txBody>
      </p:sp>
      <p:sp>
        <p:nvSpPr>
          <p:cNvPr id="19" name="Text Box 22"/>
          <p:cNvSpPr txBox="1">
            <a:spLocks noChangeArrowheads="1"/>
          </p:cNvSpPr>
          <p:nvPr/>
        </p:nvSpPr>
        <p:spPr bwMode="auto">
          <a:xfrm>
            <a:off x="5030932" y="3386475"/>
            <a:ext cx="678176"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a:solidFill>
                  <a:schemeClr val="accent1"/>
                </a:solidFill>
                <a:sym typeface="Symbol" pitchFamily="18" charset="2"/>
              </a:rPr>
              <a:t></a:t>
            </a:r>
            <a:r>
              <a:rPr lang="en-US" sz="3200" b="1" i="1" baseline="-25000">
                <a:solidFill>
                  <a:schemeClr val="accent1"/>
                </a:solidFill>
                <a:sym typeface="Symbol" pitchFamily="18" charset="2"/>
              </a:rPr>
              <a:t>21</a:t>
            </a:r>
            <a:endParaRPr lang="en-US" sz="3200" b="1" i="1">
              <a:solidFill>
                <a:schemeClr val="accent1"/>
              </a:solidFill>
            </a:endParaRPr>
          </a:p>
        </p:txBody>
      </p:sp>
      <p:sp>
        <p:nvSpPr>
          <p:cNvPr id="3" name="TextBox 2"/>
          <p:cNvSpPr txBox="1"/>
          <p:nvPr/>
        </p:nvSpPr>
        <p:spPr>
          <a:xfrm>
            <a:off x="3705096" y="2262824"/>
            <a:ext cx="1733808" cy="369332"/>
          </a:xfrm>
          <a:prstGeom prst="rect">
            <a:avLst/>
          </a:prstGeom>
          <a:noFill/>
        </p:spPr>
        <p:txBody>
          <a:bodyPr wrap="none" rtlCol="0">
            <a:spAutoFit/>
          </a:bodyPr>
          <a:lstStyle/>
          <a:p>
            <a:r>
              <a:rPr lang="en-US" dirty="0">
                <a:solidFill>
                  <a:schemeClr val="accent1"/>
                </a:solidFill>
              </a:rPr>
              <a:t>Path coefficients</a:t>
            </a:r>
          </a:p>
        </p:txBody>
      </p:sp>
      <p:sp>
        <p:nvSpPr>
          <p:cNvPr id="16" name="Text Box 8"/>
          <p:cNvSpPr txBox="1">
            <a:spLocks noChangeArrowheads="1"/>
          </p:cNvSpPr>
          <p:nvPr/>
        </p:nvSpPr>
        <p:spPr bwMode="auto">
          <a:xfrm>
            <a:off x="5266171" y="4567953"/>
            <a:ext cx="516272"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dirty="0">
                <a:solidFill>
                  <a:schemeClr val="accent2"/>
                </a:solidFill>
                <a:sym typeface="Symbol" pitchFamily="18" charset="2"/>
              </a:rPr>
              <a:t></a:t>
            </a:r>
            <a:r>
              <a:rPr lang="en-US" sz="3200" b="1" i="1" baseline="-25000" dirty="0">
                <a:solidFill>
                  <a:schemeClr val="accent2"/>
                </a:solidFill>
                <a:sym typeface="Symbol" pitchFamily="18" charset="2"/>
              </a:rPr>
              <a:t>1</a:t>
            </a:r>
            <a:endParaRPr lang="en-US" sz="3200" b="1" i="1" dirty="0">
              <a:solidFill>
                <a:schemeClr val="accent2"/>
              </a:solidFill>
            </a:endParaRPr>
          </a:p>
        </p:txBody>
      </p:sp>
      <p:sp>
        <p:nvSpPr>
          <p:cNvPr id="20" name="Text Box 9"/>
          <p:cNvSpPr txBox="1">
            <a:spLocks noChangeArrowheads="1"/>
          </p:cNvSpPr>
          <p:nvPr/>
        </p:nvSpPr>
        <p:spPr bwMode="auto">
          <a:xfrm>
            <a:off x="7058482" y="3343240"/>
            <a:ext cx="516272"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a:solidFill>
                  <a:schemeClr val="accent2"/>
                </a:solidFill>
                <a:sym typeface="Symbol" pitchFamily="18" charset="2"/>
              </a:rPr>
              <a:t></a:t>
            </a:r>
            <a:r>
              <a:rPr lang="en-US" sz="3200" b="1" i="1" baseline="-25000">
                <a:solidFill>
                  <a:schemeClr val="accent2"/>
                </a:solidFill>
                <a:sym typeface="Symbol" pitchFamily="18" charset="2"/>
              </a:rPr>
              <a:t>2</a:t>
            </a:r>
            <a:endParaRPr lang="en-US" sz="3200" b="1" i="1">
              <a:solidFill>
                <a:schemeClr val="accent2"/>
              </a:solidFill>
            </a:endParaRPr>
          </a:p>
        </p:txBody>
      </p:sp>
      <p:sp>
        <p:nvSpPr>
          <p:cNvPr id="21" name="Line 10"/>
          <p:cNvSpPr>
            <a:spLocks noChangeShapeType="1"/>
          </p:cNvSpPr>
          <p:nvPr/>
        </p:nvSpPr>
        <p:spPr bwMode="auto">
          <a:xfrm flipH="1" flipV="1">
            <a:off x="5048250" y="4478649"/>
            <a:ext cx="304511" cy="304768"/>
          </a:xfrm>
          <a:prstGeom prst="line">
            <a:avLst/>
          </a:prstGeom>
          <a:noFill/>
          <a:ln w="76200">
            <a:solidFill>
              <a:schemeClr val="tx1"/>
            </a:solidFill>
            <a:round/>
            <a:headEnd/>
            <a:tailEnd type="triangle" w="med" len="med"/>
          </a:ln>
        </p:spPr>
        <p:txBody>
          <a:bodyPr lIns="79023" tIns="39511" rIns="79023" bIns="39511" anchor="ctr">
            <a:spAutoFit/>
          </a:bodyPr>
          <a:lstStyle/>
          <a:p>
            <a:endParaRPr lang="en-US"/>
          </a:p>
        </p:txBody>
      </p:sp>
      <p:sp>
        <p:nvSpPr>
          <p:cNvPr id="22" name="Line 11"/>
          <p:cNvSpPr>
            <a:spLocks noChangeShapeType="1"/>
          </p:cNvSpPr>
          <p:nvPr/>
        </p:nvSpPr>
        <p:spPr bwMode="auto">
          <a:xfrm flipH="1" flipV="1">
            <a:off x="6805926" y="3234091"/>
            <a:ext cx="304511" cy="304768"/>
          </a:xfrm>
          <a:prstGeom prst="line">
            <a:avLst/>
          </a:prstGeom>
          <a:noFill/>
          <a:ln w="76200">
            <a:solidFill>
              <a:schemeClr val="tx1"/>
            </a:solidFill>
            <a:round/>
            <a:headEnd/>
            <a:tailEnd type="triangle" w="med" len="med"/>
          </a:ln>
        </p:spPr>
        <p:txBody>
          <a:bodyPr lIns="79023" tIns="39511" rIns="79023" bIns="39511" anchor="ctr">
            <a:spAutoFit/>
          </a:bodyPr>
          <a:lstStyle/>
          <a:p>
            <a:endParaRPr lang="en-US"/>
          </a:p>
        </p:txBody>
      </p:sp>
      <p:sp>
        <p:nvSpPr>
          <p:cNvPr id="4" name="TextBox 3"/>
          <p:cNvSpPr txBox="1"/>
          <p:nvPr/>
        </p:nvSpPr>
        <p:spPr>
          <a:xfrm>
            <a:off x="5875003" y="4744467"/>
            <a:ext cx="2463175" cy="646331"/>
          </a:xfrm>
          <a:prstGeom prst="rect">
            <a:avLst/>
          </a:prstGeom>
          <a:noFill/>
        </p:spPr>
        <p:txBody>
          <a:bodyPr wrap="none" rtlCol="0">
            <a:spAutoFit/>
          </a:bodyPr>
          <a:lstStyle/>
          <a:p>
            <a:r>
              <a:rPr lang="en-US" dirty="0">
                <a:solidFill>
                  <a:schemeClr val="accent2"/>
                </a:solidFill>
              </a:rPr>
              <a:t>Unexplained variation </a:t>
            </a:r>
            <a:r>
              <a:rPr lang="en-US" dirty="0"/>
              <a:t>= </a:t>
            </a:r>
          </a:p>
          <a:p>
            <a:r>
              <a:rPr lang="en-US" dirty="0"/>
              <a:t>error</a:t>
            </a:r>
          </a:p>
        </p:txBody>
      </p:sp>
      <p:sp>
        <p:nvSpPr>
          <p:cNvPr id="23" name="Text Box 20"/>
          <p:cNvSpPr txBox="1">
            <a:spLocks noChangeArrowheads="1"/>
          </p:cNvSpPr>
          <p:nvPr/>
        </p:nvSpPr>
        <p:spPr bwMode="auto">
          <a:xfrm>
            <a:off x="4221806" y="2512379"/>
            <a:ext cx="620468"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dirty="0">
                <a:solidFill>
                  <a:schemeClr val="accent1"/>
                </a:solidFill>
                <a:sym typeface="Symbol" pitchFamily="18" charset="2"/>
              </a:rPr>
              <a:t></a:t>
            </a:r>
            <a:r>
              <a:rPr lang="en-US" sz="3200" b="1" i="1" baseline="-25000" dirty="0">
                <a:solidFill>
                  <a:schemeClr val="accent1"/>
                </a:solidFill>
                <a:sym typeface="Symbol" pitchFamily="18" charset="2"/>
              </a:rPr>
              <a:t>21</a:t>
            </a:r>
            <a:endParaRPr lang="en-US" sz="3200" b="1" i="1" dirty="0">
              <a:solidFill>
                <a:schemeClr val="accent1"/>
              </a:solidFill>
            </a:endParaRPr>
          </a:p>
        </p:txBody>
      </p:sp>
    </p:spTree>
    <p:extLst>
      <p:ext uri="{BB962C8B-B14F-4D97-AF65-F5344CB8AC3E}">
        <p14:creationId xmlns:p14="http://schemas.microsoft.com/office/powerpoint/2010/main" val="3184018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2.1 Terms &amp; Definitions.</a:t>
            </a:r>
          </a:p>
        </p:txBody>
      </p:sp>
      <p:sp>
        <p:nvSpPr>
          <p:cNvPr id="5" name="Rectangle 2"/>
          <p:cNvSpPr>
            <a:spLocks noChangeArrowheads="1"/>
          </p:cNvSpPr>
          <p:nvPr/>
        </p:nvSpPr>
        <p:spPr bwMode="auto">
          <a:xfrm>
            <a:off x="2294659" y="2903097"/>
            <a:ext cx="1057853" cy="593945"/>
          </a:xfrm>
          <a:prstGeom prst="rect">
            <a:avLst/>
          </a:prstGeom>
          <a:noFill/>
          <a:ln w="38100">
            <a:solidFill>
              <a:srgbClr val="FF0000"/>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solidFill>
                  <a:srgbClr val="FF0000"/>
                </a:solidFill>
              </a:rPr>
              <a:t>x</a:t>
            </a:r>
            <a:r>
              <a:rPr lang="en-US" sz="3200" b="1" i="1" baseline="-25000" dirty="0">
                <a:solidFill>
                  <a:srgbClr val="FF0000"/>
                </a:solidFill>
              </a:rPr>
              <a:t>1</a:t>
            </a:r>
            <a:endParaRPr lang="en-US" sz="3200" b="1" dirty="0">
              <a:solidFill>
                <a:srgbClr val="FF0000"/>
              </a:solidFill>
            </a:endParaRPr>
          </a:p>
        </p:txBody>
      </p:sp>
      <p:sp>
        <p:nvSpPr>
          <p:cNvPr id="6" name="Rectangle 3"/>
          <p:cNvSpPr>
            <a:spLocks noChangeArrowheads="1"/>
          </p:cNvSpPr>
          <p:nvPr/>
        </p:nvSpPr>
        <p:spPr bwMode="auto">
          <a:xfrm>
            <a:off x="3970194" y="4122171"/>
            <a:ext cx="1059295" cy="593945"/>
          </a:xfrm>
          <a:prstGeom prst="rect">
            <a:avLst/>
          </a:prstGeom>
          <a:noFill/>
          <a:ln w="38100">
            <a:solidFill>
              <a:schemeClr val="accent6"/>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solidFill>
                  <a:schemeClr val="accent6"/>
                </a:solidFill>
              </a:rPr>
              <a:t>y</a:t>
            </a:r>
            <a:r>
              <a:rPr lang="en-US" sz="3200" b="1" i="1" baseline="-25000" dirty="0">
                <a:solidFill>
                  <a:schemeClr val="accent6"/>
                </a:solidFill>
              </a:rPr>
              <a:t>1</a:t>
            </a:r>
            <a:endParaRPr lang="en-US" sz="3200" b="1" dirty="0">
              <a:solidFill>
                <a:schemeClr val="accent6"/>
              </a:solidFill>
            </a:endParaRPr>
          </a:p>
        </p:txBody>
      </p:sp>
      <p:sp>
        <p:nvSpPr>
          <p:cNvPr id="7" name="Rectangle 4"/>
          <p:cNvSpPr>
            <a:spLocks noChangeArrowheads="1"/>
          </p:cNvSpPr>
          <p:nvPr/>
        </p:nvSpPr>
        <p:spPr bwMode="auto">
          <a:xfrm>
            <a:off x="5723659" y="2905932"/>
            <a:ext cx="1057853" cy="595362"/>
          </a:xfrm>
          <a:prstGeom prst="rect">
            <a:avLst/>
          </a:prstGeom>
          <a:noFill/>
          <a:ln w="38100">
            <a:solidFill>
              <a:schemeClr val="accent6"/>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solidFill>
                  <a:schemeClr val="accent6"/>
                </a:solidFill>
              </a:rPr>
              <a:t>y</a:t>
            </a:r>
            <a:r>
              <a:rPr lang="en-US" sz="3200" b="1" i="1" baseline="-25000" dirty="0">
                <a:solidFill>
                  <a:schemeClr val="accent6"/>
                </a:solidFill>
              </a:rPr>
              <a:t>2</a:t>
            </a:r>
            <a:endParaRPr lang="en-US" sz="3200" b="1" dirty="0">
              <a:solidFill>
                <a:schemeClr val="accent6"/>
              </a:solidFill>
            </a:endParaRPr>
          </a:p>
        </p:txBody>
      </p:sp>
      <p:cxnSp>
        <p:nvCxnSpPr>
          <p:cNvPr id="8" name="AutoShape 5"/>
          <p:cNvCxnSpPr>
            <a:cxnSpLocks noChangeShapeType="1"/>
            <a:stCxn id="5" idx="2"/>
            <a:endCxn id="6" idx="1"/>
          </p:cNvCxnSpPr>
          <p:nvPr/>
        </p:nvCxnSpPr>
        <p:spPr bwMode="auto">
          <a:xfrm>
            <a:off x="2824308" y="3523975"/>
            <a:ext cx="1127125" cy="894461"/>
          </a:xfrm>
          <a:prstGeom prst="straightConnector1">
            <a:avLst/>
          </a:prstGeom>
          <a:noFill/>
          <a:ln w="76200">
            <a:solidFill>
              <a:schemeClr val="tx1"/>
            </a:solidFill>
            <a:round/>
            <a:headEnd/>
            <a:tailEnd type="triangle" w="med" len="med"/>
          </a:ln>
        </p:spPr>
      </p:cxnSp>
      <p:cxnSp>
        <p:nvCxnSpPr>
          <p:cNvPr id="9" name="AutoShape 6"/>
          <p:cNvCxnSpPr>
            <a:cxnSpLocks noChangeShapeType="1"/>
            <a:stCxn id="6" idx="3"/>
            <a:endCxn id="7" idx="2"/>
          </p:cNvCxnSpPr>
          <p:nvPr/>
        </p:nvCxnSpPr>
        <p:spPr bwMode="auto">
          <a:xfrm flipV="1">
            <a:off x="5048251" y="3529645"/>
            <a:ext cx="1205057" cy="888790"/>
          </a:xfrm>
          <a:prstGeom prst="straightConnector1">
            <a:avLst/>
          </a:prstGeom>
          <a:noFill/>
          <a:ln w="76200">
            <a:solidFill>
              <a:schemeClr val="tx1"/>
            </a:solidFill>
            <a:round/>
            <a:headEnd/>
            <a:tailEnd type="triangle" w="med" len="med"/>
          </a:ln>
        </p:spPr>
      </p:cxnSp>
      <p:cxnSp>
        <p:nvCxnSpPr>
          <p:cNvPr id="10" name="AutoShape 7"/>
          <p:cNvCxnSpPr>
            <a:cxnSpLocks noChangeShapeType="1"/>
            <a:stCxn id="5" idx="3"/>
            <a:endCxn id="7" idx="1"/>
          </p:cNvCxnSpPr>
          <p:nvPr/>
        </p:nvCxnSpPr>
        <p:spPr bwMode="auto">
          <a:xfrm>
            <a:off x="3372716" y="3199361"/>
            <a:ext cx="2330738" cy="4252"/>
          </a:xfrm>
          <a:prstGeom prst="straightConnector1">
            <a:avLst/>
          </a:prstGeom>
          <a:noFill/>
          <a:ln w="76200">
            <a:solidFill>
              <a:srgbClr val="FF66CC"/>
            </a:solidFill>
            <a:round/>
            <a:headEnd/>
            <a:tailEnd type="triangle" w="med" len="med"/>
          </a:ln>
        </p:spPr>
      </p:cxnSp>
      <p:sp>
        <p:nvSpPr>
          <p:cNvPr id="11" name="TextBox 10"/>
          <p:cNvSpPr txBox="1"/>
          <p:nvPr/>
        </p:nvSpPr>
        <p:spPr>
          <a:xfrm>
            <a:off x="5358983" y="2395234"/>
            <a:ext cx="2191113" cy="369332"/>
          </a:xfrm>
          <a:prstGeom prst="rect">
            <a:avLst/>
          </a:prstGeom>
          <a:noFill/>
        </p:spPr>
        <p:txBody>
          <a:bodyPr wrap="none" rtlCol="0">
            <a:spAutoFit/>
          </a:bodyPr>
          <a:lstStyle/>
          <a:p>
            <a:r>
              <a:rPr lang="en-US" dirty="0">
                <a:solidFill>
                  <a:schemeClr val="accent6"/>
                </a:solidFill>
              </a:rPr>
              <a:t>Endogenous variable</a:t>
            </a:r>
            <a:endParaRPr lang="en-US" dirty="0"/>
          </a:p>
        </p:txBody>
      </p:sp>
      <p:sp>
        <p:nvSpPr>
          <p:cNvPr id="12" name="TextBox 11"/>
          <p:cNvSpPr txBox="1"/>
          <p:nvPr/>
        </p:nvSpPr>
        <p:spPr>
          <a:xfrm>
            <a:off x="1041816" y="2353456"/>
            <a:ext cx="1987724" cy="369332"/>
          </a:xfrm>
          <a:prstGeom prst="rect">
            <a:avLst/>
          </a:prstGeom>
          <a:noFill/>
        </p:spPr>
        <p:txBody>
          <a:bodyPr wrap="none" rtlCol="0">
            <a:spAutoFit/>
          </a:bodyPr>
          <a:lstStyle/>
          <a:p>
            <a:r>
              <a:rPr lang="en-US" dirty="0">
                <a:solidFill>
                  <a:srgbClr val="FF0000"/>
                </a:solidFill>
              </a:rPr>
              <a:t>Exogenous variable</a:t>
            </a:r>
            <a:endParaRPr lang="en-US" dirty="0"/>
          </a:p>
        </p:txBody>
      </p:sp>
      <p:sp>
        <p:nvSpPr>
          <p:cNvPr id="13" name="TextBox 12"/>
          <p:cNvSpPr txBox="1"/>
          <p:nvPr/>
        </p:nvSpPr>
        <p:spPr>
          <a:xfrm>
            <a:off x="3512341" y="5150041"/>
            <a:ext cx="2191113" cy="369332"/>
          </a:xfrm>
          <a:prstGeom prst="rect">
            <a:avLst/>
          </a:prstGeom>
          <a:noFill/>
        </p:spPr>
        <p:txBody>
          <a:bodyPr wrap="none" rtlCol="0">
            <a:spAutoFit/>
          </a:bodyPr>
          <a:lstStyle/>
          <a:p>
            <a:r>
              <a:rPr lang="en-US" dirty="0">
                <a:solidFill>
                  <a:schemeClr val="accent6"/>
                </a:solidFill>
              </a:rPr>
              <a:t>Endogenous variable</a:t>
            </a:r>
            <a:endParaRPr lang="en-US" dirty="0"/>
          </a:p>
        </p:txBody>
      </p:sp>
      <p:sp>
        <p:nvSpPr>
          <p:cNvPr id="18" name="Text Box 21"/>
          <p:cNvSpPr txBox="1">
            <a:spLocks noChangeArrowheads="1"/>
          </p:cNvSpPr>
          <p:nvPr/>
        </p:nvSpPr>
        <p:spPr bwMode="auto">
          <a:xfrm>
            <a:off x="3352512" y="3386475"/>
            <a:ext cx="620468"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dirty="0">
                <a:solidFill>
                  <a:schemeClr val="accent1"/>
                </a:solidFill>
                <a:sym typeface="Symbol" pitchFamily="18" charset="2"/>
              </a:rPr>
              <a:t></a:t>
            </a:r>
            <a:r>
              <a:rPr lang="en-US" sz="3200" b="1" i="1" baseline="-25000" dirty="0">
                <a:solidFill>
                  <a:schemeClr val="accent1"/>
                </a:solidFill>
                <a:sym typeface="Symbol" pitchFamily="18" charset="2"/>
              </a:rPr>
              <a:t>11</a:t>
            </a:r>
            <a:endParaRPr lang="en-US" sz="3200" b="1" i="1" dirty="0">
              <a:solidFill>
                <a:schemeClr val="accent1"/>
              </a:solidFill>
            </a:endParaRPr>
          </a:p>
        </p:txBody>
      </p:sp>
      <p:sp>
        <p:nvSpPr>
          <p:cNvPr id="19" name="Text Box 22"/>
          <p:cNvSpPr txBox="1">
            <a:spLocks noChangeArrowheads="1"/>
          </p:cNvSpPr>
          <p:nvPr/>
        </p:nvSpPr>
        <p:spPr bwMode="auto">
          <a:xfrm>
            <a:off x="5030932" y="3386475"/>
            <a:ext cx="678176"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a:solidFill>
                  <a:schemeClr val="accent1"/>
                </a:solidFill>
                <a:sym typeface="Symbol" pitchFamily="18" charset="2"/>
              </a:rPr>
              <a:t></a:t>
            </a:r>
            <a:r>
              <a:rPr lang="en-US" sz="3200" b="1" i="1" baseline="-25000">
                <a:solidFill>
                  <a:schemeClr val="accent1"/>
                </a:solidFill>
                <a:sym typeface="Symbol" pitchFamily="18" charset="2"/>
              </a:rPr>
              <a:t>21</a:t>
            </a:r>
            <a:endParaRPr lang="en-US" sz="3200" b="1" i="1">
              <a:solidFill>
                <a:schemeClr val="accent1"/>
              </a:solidFill>
            </a:endParaRPr>
          </a:p>
        </p:txBody>
      </p:sp>
      <p:sp>
        <p:nvSpPr>
          <p:cNvPr id="3" name="TextBox 2"/>
          <p:cNvSpPr txBox="1"/>
          <p:nvPr/>
        </p:nvSpPr>
        <p:spPr>
          <a:xfrm>
            <a:off x="3705096" y="2262824"/>
            <a:ext cx="1733808" cy="369332"/>
          </a:xfrm>
          <a:prstGeom prst="rect">
            <a:avLst/>
          </a:prstGeom>
          <a:noFill/>
        </p:spPr>
        <p:txBody>
          <a:bodyPr wrap="none" rtlCol="0">
            <a:spAutoFit/>
          </a:bodyPr>
          <a:lstStyle/>
          <a:p>
            <a:r>
              <a:rPr lang="en-US" dirty="0">
                <a:solidFill>
                  <a:schemeClr val="accent1"/>
                </a:solidFill>
              </a:rPr>
              <a:t>Path coefficients</a:t>
            </a:r>
          </a:p>
        </p:txBody>
      </p:sp>
      <p:sp>
        <p:nvSpPr>
          <p:cNvPr id="16" name="Text Box 8"/>
          <p:cNvSpPr txBox="1">
            <a:spLocks noChangeArrowheads="1"/>
          </p:cNvSpPr>
          <p:nvPr/>
        </p:nvSpPr>
        <p:spPr bwMode="auto">
          <a:xfrm>
            <a:off x="5266171" y="4567953"/>
            <a:ext cx="516272"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dirty="0">
                <a:solidFill>
                  <a:schemeClr val="accent2"/>
                </a:solidFill>
                <a:sym typeface="Symbol" pitchFamily="18" charset="2"/>
              </a:rPr>
              <a:t></a:t>
            </a:r>
            <a:r>
              <a:rPr lang="en-US" sz="3200" b="1" i="1" baseline="-25000" dirty="0">
                <a:solidFill>
                  <a:schemeClr val="accent2"/>
                </a:solidFill>
                <a:sym typeface="Symbol" pitchFamily="18" charset="2"/>
              </a:rPr>
              <a:t>1</a:t>
            </a:r>
            <a:endParaRPr lang="en-US" sz="3200" b="1" i="1" dirty="0">
              <a:solidFill>
                <a:schemeClr val="accent2"/>
              </a:solidFill>
            </a:endParaRPr>
          </a:p>
        </p:txBody>
      </p:sp>
      <p:sp>
        <p:nvSpPr>
          <p:cNvPr id="20" name="Text Box 9"/>
          <p:cNvSpPr txBox="1">
            <a:spLocks noChangeArrowheads="1"/>
          </p:cNvSpPr>
          <p:nvPr/>
        </p:nvSpPr>
        <p:spPr bwMode="auto">
          <a:xfrm>
            <a:off x="7058482" y="3343240"/>
            <a:ext cx="516272"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a:solidFill>
                  <a:schemeClr val="accent2"/>
                </a:solidFill>
                <a:sym typeface="Symbol" pitchFamily="18" charset="2"/>
              </a:rPr>
              <a:t></a:t>
            </a:r>
            <a:r>
              <a:rPr lang="en-US" sz="3200" b="1" i="1" baseline="-25000">
                <a:solidFill>
                  <a:schemeClr val="accent2"/>
                </a:solidFill>
                <a:sym typeface="Symbol" pitchFamily="18" charset="2"/>
              </a:rPr>
              <a:t>2</a:t>
            </a:r>
            <a:endParaRPr lang="en-US" sz="3200" b="1" i="1">
              <a:solidFill>
                <a:schemeClr val="accent2"/>
              </a:solidFill>
            </a:endParaRPr>
          </a:p>
        </p:txBody>
      </p:sp>
      <p:sp>
        <p:nvSpPr>
          <p:cNvPr id="21" name="Line 10"/>
          <p:cNvSpPr>
            <a:spLocks noChangeShapeType="1"/>
          </p:cNvSpPr>
          <p:nvPr/>
        </p:nvSpPr>
        <p:spPr bwMode="auto">
          <a:xfrm flipH="1" flipV="1">
            <a:off x="5048250" y="4478649"/>
            <a:ext cx="304511" cy="304768"/>
          </a:xfrm>
          <a:prstGeom prst="line">
            <a:avLst/>
          </a:prstGeom>
          <a:noFill/>
          <a:ln w="76200">
            <a:solidFill>
              <a:schemeClr val="tx1"/>
            </a:solidFill>
            <a:round/>
            <a:headEnd/>
            <a:tailEnd type="triangle" w="med" len="med"/>
          </a:ln>
        </p:spPr>
        <p:txBody>
          <a:bodyPr lIns="79023" tIns="39511" rIns="79023" bIns="39511" anchor="ctr">
            <a:spAutoFit/>
          </a:bodyPr>
          <a:lstStyle/>
          <a:p>
            <a:endParaRPr lang="en-US"/>
          </a:p>
        </p:txBody>
      </p:sp>
      <p:sp>
        <p:nvSpPr>
          <p:cNvPr id="22" name="Line 11"/>
          <p:cNvSpPr>
            <a:spLocks noChangeShapeType="1"/>
          </p:cNvSpPr>
          <p:nvPr/>
        </p:nvSpPr>
        <p:spPr bwMode="auto">
          <a:xfrm flipH="1" flipV="1">
            <a:off x="6805926" y="3234091"/>
            <a:ext cx="304511" cy="304768"/>
          </a:xfrm>
          <a:prstGeom prst="line">
            <a:avLst/>
          </a:prstGeom>
          <a:noFill/>
          <a:ln w="76200">
            <a:solidFill>
              <a:schemeClr val="tx1"/>
            </a:solidFill>
            <a:round/>
            <a:headEnd/>
            <a:tailEnd type="triangle" w="med" len="med"/>
          </a:ln>
        </p:spPr>
        <p:txBody>
          <a:bodyPr lIns="79023" tIns="39511" rIns="79023" bIns="39511" anchor="ctr">
            <a:spAutoFit/>
          </a:bodyPr>
          <a:lstStyle/>
          <a:p>
            <a:endParaRPr lang="en-US"/>
          </a:p>
        </p:txBody>
      </p:sp>
      <p:sp>
        <p:nvSpPr>
          <p:cNvPr id="14" name="TextBox 13"/>
          <p:cNvSpPr txBox="1"/>
          <p:nvPr/>
        </p:nvSpPr>
        <p:spPr>
          <a:xfrm>
            <a:off x="3809829" y="3284765"/>
            <a:ext cx="1336969" cy="369332"/>
          </a:xfrm>
          <a:prstGeom prst="rect">
            <a:avLst/>
          </a:prstGeom>
          <a:noFill/>
        </p:spPr>
        <p:txBody>
          <a:bodyPr wrap="none" rtlCol="0">
            <a:spAutoFit/>
          </a:bodyPr>
          <a:lstStyle/>
          <a:p>
            <a:r>
              <a:rPr lang="en-US" dirty="0">
                <a:solidFill>
                  <a:srgbClr val="FF66CC"/>
                </a:solidFill>
              </a:rPr>
              <a:t>Direct effect</a:t>
            </a:r>
          </a:p>
        </p:txBody>
      </p:sp>
      <p:sp>
        <p:nvSpPr>
          <p:cNvPr id="24" name="TextBox 23"/>
          <p:cNvSpPr txBox="1"/>
          <p:nvPr/>
        </p:nvSpPr>
        <p:spPr>
          <a:xfrm>
            <a:off x="5875003" y="4744467"/>
            <a:ext cx="2241960" cy="369332"/>
          </a:xfrm>
          <a:prstGeom prst="rect">
            <a:avLst/>
          </a:prstGeom>
          <a:noFill/>
        </p:spPr>
        <p:txBody>
          <a:bodyPr wrap="none" rtlCol="0">
            <a:spAutoFit/>
          </a:bodyPr>
          <a:lstStyle/>
          <a:p>
            <a:r>
              <a:rPr lang="en-US" dirty="0">
                <a:solidFill>
                  <a:schemeClr val="accent2"/>
                </a:solidFill>
              </a:rPr>
              <a:t>Unexplained variation</a:t>
            </a:r>
            <a:endParaRPr lang="en-US" dirty="0"/>
          </a:p>
        </p:txBody>
      </p:sp>
    </p:spTree>
    <p:extLst>
      <p:ext uri="{BB962C8B-B14F-4D97-AF65-F5344CB8AC3E}">
        <p14:creationId xmlns:p14="http://schemas.microsoft.com/office/powerpoint/2010/main" val="19721826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2.1 Terms &amp; Definitions.</a:t>
            </a:r>
          </a:p>
        </p:txBody>
      </p:sp>
      <p:sp>
        <p:nvSpPr>
          <p:cNvPr id="23" name="Rectangle 2"/>
          <p:cNvSpPr>
            <a:spLocks noChangeArrowheads="1"/>
          </p:cNvSpPr>
          <p:nvPr/>
        </p:nvSpPr>
        <p:spPr bwMode="auto">
          <a:xfrm>
            <a:off x="2294659" y="2903097"/>
            <a:ext cx="1057853" cy="593945"/>
          </a:xfrm>
          <a:prstGeom prst="rect">
            <a:avLst/>
          </a:prstGeom>
          <a:noFill/>
          <a:ln w="38100">
            <a:solidFill>
              <a:srgbClr val="FF0000"/>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solidFill>
                  <a:srgbClr val="FF0000"/>
                </a:solidFill>
              </a:rPr>
              <a:t>x</a:t>
            </a:r>
            <a:r>
              <a:rPr lang="en-US" sz="3200" b="1" i="1" baseline="-25000" dirty="0">
                <a:solidFill>
                  <a:srgbClr val="FF0000"/>
                </a:solidFill>
              </a:rPr>
              <a:t>1</a:t>
            </a:r>
            <a:endParaRPr lang="en-US" sz="3200" b="1" dirty="0">
              <a:solidFill>
                <a:srgbClr val="FF0000"/>
              </a:solidFill>
            </a:endParaRPr>
          </a:p>
        </p:txBody>
      </p:sp>
      <p:sp>
        <p:nvSpPr>
          <p:cNvPr id="24" name="Rectangle 3"/>
          <p:cNvSpPr>
            <a:spLocks noChangeArrowheads="1"/>
          </p:cNvSpPr>
          <p:nvPr/>
        </p:nvSpPr>
        <p:spPr bwMode="auto">
          <a:xfrm>
            <a:off x="3970194" y="4122171"/>
            <a:ext cx="1059295" cy="593945"/>
          </a:xfrm>
          <a:prstGeom prst="rect">
            <a:avLst/>
          </a:prstGeom>
          <a:noFill/>
          <a:ln w="38100">
            <a:solidFill>
              <a:schemeClr val="accent6"/>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solidFill>
                  <a:schemeClr val="accent6"/>
                </a:solidFill>
              </a:rPr>
              <a:t>y</a:t>
            </a:r>
            <a:r>
              <a:rPr lang="en-US" sz="3200" b="1" i="1" baseline="-25000" dirty="0">
                <a:solidFill>
                  <a:schemeClr val="accent6"/>
                </a:solidFill>
              </a:rPr>
              <a:t>1</a:t>
            </a:r>
            <a:endParaRPr lang="en-US" sz="3200" b="1" dirty="0">
              <a:solidFill>
                <a:schemeClr val="accent6"/>
              </a:solidFill>
            </a:endParaRPr>
          </a:p>
        </p:txBody>
      </p:sp>
      <p:sp>
        <p:nvSpPr>
          <p:cNvPr id="25" name="Rectangle 4"/>
          <p:cNvSpPr>
            <a:spLocks noChangeArrowheads="1"/>
          </p:cNvSpPr>
          <p:nvPr/>
        </p:nvSpPr>
        <p:spPr bwMode="auto">
          <a:xfrm>
            <a:off x="5723659" y="2905932"/>
            <a:ext cx="1057853" cy="595362"/>
          </a:xfrm>
          <a:prstGeom prst="rect">
            <a:avLst/>
          </a:prstGeom>
          <a:noFill/>
          <a:ln w="38100">
            <a:solidFill>
              <a:schemeClr val="accent6"/>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solidFill>
                  <a:schemeClr val="accent6"/>
                </a:solidFill>
              </a:rPr>
              <a:t>y</a:t>
            </a:r>
            <a:r>
              <a:rPr lang="en-US" sz="3200" b="1" i="1" baseline="-25000" dirty="0">
                <a:solidFill>
                  <a:schemeClr val="accent6"/>
                </a:solidFill>
              </a:rPr>
              <a:t>2</a:t>
            </a:r>
            <a:endParaRPr lang="en-US" sz="3200" b="1" dirty="0">
              <a:solidFill>
                <a:schemeClr val="accent6"/>
              </a:solidFill>
            </a:endParaRPr>
          </a:p>
        </p:txBody>
      </p:sp>
      <p:cxnSp>
        <p:nvCxnSpPr>
          <p:cNvPr id="26" name="AutoShape 5"/>
          <p:cNvCxnSpPr>
            <a:cxnSpLocks noChangeShapeType="1"/>
            <a:stCxn id="23" idx="2"/>
            <a:endCxn id="24" idx="1"/>
          </p:cNvCxnSpPr>
          <p:nvPr/>
        </p:nvCxnSpPr>
        <p:spPr bwMode="auto">
          <a:xfrm>
            <a:off x="2824308" y="3523975"/>
            <a:ext cx="1127125" cy="894461"/>
          </a:xfrm>
          <a:prstGeom prst="straightConnector1">
            <a:avLst/>
          </a:prstGeom>
          <a:noFill/>
          <a:ln w="76200">
            <a:solidFill>
              <a:srgbClr val="990099"/>
            </a:solidFill>
            <a:round/>
            <a:headEnd/>
            <a:tailEnd type="triangle" w="med" len="med"/>
          </a:ln>
        </p:spPr>
      </p:cxnSp>
      <p:cxnSp>
        <p:nvCxnSpPr>
          <p:cNvPr id="27" name="AutoShape 6"/>
          <p:cNvCxnSpPr>
            <a:cxnSpLocks noChangeShapeType="1"/>
            <a:stCxn id="24" idx="3"/>
            <a:endCxn id="25" idx="2"/>
          </p:cNvCxnSpPr>
          <p:nvPr/>
        </p:nvCxnSpPr>
        <p:spPr bwMode="auto">
          <a:xfrm flipV="1">
            <a:off x="5048251" y="3529645"/>
            <a:ext cx="1205057" cy="888790"/>
          </a:xfrm>
          <a:prstGeom prst="straightConnector1">
            <a:avLst/>
          </a:prstGeom>
          <a:noFill/>
          <a:ln w="76200">
            <a:solidFill>
              <a:srgbClr val="990099"/>
            </a:solidFill>
            <a:round/>
            <a:headEnd/>
            <a:tailEnd type="triangle" w="med" len="med"/>
          </a:ln>
        </p:spPr>
      </p:cxnSp>
      <p:cxnSp>
        <p:nvCxnSpPr>
          <p:cNvPr id="28" name="AutoShape 7"/>
          <p:cNvCxnSpPr>
            <a:cxnSpLocks noChangeShapeType="1"/>
            <a:stCxn id="23" idx="3"/>
            <a:endCxn id="25" idx="1"/>
          </p:cNvCxnSpPr>
          <p:nvPr/>
        </p:nvCxnSpPr>
        <p:spPr bwMode="auto">
          <a:xfrm>
            <a:off x="3372716" y="3199361"/>
            <a:ext cx="2330738" cy="4252"/>
          </a:xfrm>
          <a:prstGeom prst="straightConnector1">
            <a:avLst/>
          </a:prstGeom>
          <a:noFill/>
          <a:ln w="76200">
            <a:solidFill>
              <a:srgbClr val="FF66CC"/>
            </a:solidFill>
            <a:round/>
            <a:headEnd/>
            <a:tailEnd type="triangle" w="med" len="med"/>
          </a:ln>
        </p:spPr>
      </p:cxnSp>
      <p:sp>
        <p:nvSpPr>
          <p:cNvPr id="29" name="TextBox 28"/>
          <p:cNvSpPr txBox="1"/>
          <p:nvPr/>
        </p:nvSpPr>
        <p:spPr>
          <a:xfrm>
            <a:off x="5358983" y="2395234"/>
            <a:ext cx="2191113" cy="369332"/>
          </a:xfrm>
          <a:prstGeom prst="rect">
            <a:avLst/>
          </a:prstGeom>
          <a:noFill/>
        </p:spPr>
        <p:txBody>
          <a:bodyPr wrap="none" rtlCol="0">
            <a:spAutoFit/>
          </a:bodyPr>
          <a:lstStyle/>
          <a:p>
            <a:r>
              <a:rPr lang="en-US" dirty="0">
                <a:solidFill>
                  <a:schemeClr val="accent6"/>
                </a:solidFill>
              </a:rPr>
              <a:t>Endogenous variable</a:t>
            </a:r>
            <a:endParaRPr lang="en-US" dirty="0"/>
          </a:p>
        </p:txBody>
      </p:sp>
      <p:sp>
        <p:nvSpPr>
          <p:cNvPr id="30" name="TextBox 29"/>
          <p:cNvSpPr txBox="1"/>
          <p:nvPr/>
        </p:nvSpPr>
        <p:spPr>
          <a:xfrm>
            <a:off x="3512341" y="5150041"/>
            <a:ext cx="2191113" cy="369332"/>
          </a:xfrm>
          <a:prstGeom prst="rect">
            <a:avLst/>
          </a:prstGeom>
          <a:noFill/>
        </p:spPr>
        <p:txBody>
          <a:bodyPr wrap="none" rtlCol="0">
            <a:spAutoFit/>
          </a:bodyPr>
          <a:lstStyle/>
          <a:p>
            <a:r>
              <a:rPr lang="en-US" dirty="0">
                <a:solidFill>
                  <a:schemeClr val="accent6"/>
                </a:solidFill>
              </a:rPr>
              <a:t>Endogenous variable</a:t>
            </a:r>
            <a:endParaRPr lang="en-US" dirty="0"/>
          </a:p>
        </p:txBody>
      </p:sp>
      <p:sp>
        <p:nvSpPr>
          <p:cNvPr id="32" name="Text Box 21"/>
          <p:cNvSpPr txBox="1">
            <a:spLocks noChangeArrowheads="1"/>
          </p:cNvSpPr>
          <p:nvPr/>
        </p:nvSpPr>
        <p:spPr bwMode="auto">
          <a:xfrm>
            <a:off x="3352512" y="3386475"/>
            <a:ext cx="620468"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dirty="0">
                <a:solidFill>
                  <a:schemeClr val="accent1"/>
                </a:solidFill>
                <a:sym typeface="Symbol" pitchFamily="18" charset="2"/>
              </a:rPr>
              <a:t></a:t>
            </a:r>
            <a:r>
              <a:rPr lang="en-US" sz="3200" b="1" i="1" baseline="-25000" dirty="0">
                <a:solidFill>
                  <a:schemeClr val="accent1"/>
                </a:solidFill>
                <a:sym typeface="Symbol" pitchFamily="18" charset="2"/>
              </a:rPr>
              <a:t>11</a:t>
            </a:r>
            <a:endParaRPr lang="en-US" sz="3200" b="1" i="1" dirty="0">
              <a:solidFill>
                <a:schemeClr val="accent1"/>
              </a:solidFill>
            </a:endParaRPr>
          </a:p>
        </p:txBody>
      </p:sp>
      <p:sp>
        <p:nvSpPr>
          <p:cNvPr id="33" name="Text Box 22"/>
          <p:cNvSpPr txBox="1">
            <a:spLocks noChangeArrowheads="1"/>
          </p:cNvSpPr>
          <p:nvPr/>
        </p:nvSpPr>
        <p:spPr bwMode="auto">
          <a:xfrm>
            <a:off x="5030932" y="3386475"/>
            <a:ext cx="678176"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a:solidFill>
                  <a:schemeClr val="accent1"/>
                </a:solidFill>
                <a:sym typeface="Symbol" pitchFamily="18" charset="2"/>
              </a:rPr>
              <a:t></a:t>
            </a:r>
            <a:r>
              <a:rPr lang="en-US" sz="3200" b="1" i="1" baseline="-25000">
                <a:solidFill>
                  <a:schemeClr val="accent1"/>
                </a:solidFill>
                <a:sym typeface="Symbol" pitchFamily="18" charset="2"/>
              </a:rPr>
              <a:t>21</a:t>
            </a:r>
            <a:endParaRPr lang="en-US" sz="3200" b="1" i="1">
              <a:solidFill>
                <a:schemeClr val="accent1"/>
              </a:solidFill>
            </a:endParaRPr>
          </a:p>
        </p:txBody>
      </p:sp>
      <p:sp>
        <p:nvSpPr>
          <p:cNvPr id="34" name="TextBox 33"/>
          <p:cNvSpPr txBox="1"/>
          <p:nvPr/>
        </p:nvSpPr>
        <p:spPr>
          <a:xfrm>
            <a:off x="3705096" y="2262824"/>
            <a:ext cx="1733808" cy="369332"/>
          </a:xfrm>
          <a:prstGeom prst="rect">
            <a:avLst/>
          </a:prstGeom>
          <a:noFill/>
        </p:spPr>
        <p:txBody>
          <a:bodyPr wrap="none" rtlCol="0">
            <a:spAutoFit/>
          </a:bodyPr>
          <a:lstStyle/>
          <a:p>
            <a:r>
              <a:rPr lang="en-US" dirty="0">
                <a:solidFill>
                  <a:schemeClr val="accent1"/>
                </a:solidFill>
              </a:rPr>
              <a:t>Path coefficients</a:t>
            </a:r>
          </a:p>
        </p:txBody>
      </p:sp>
      <p:sp>
        <p:nvSpPr>
          <p:cNvPr id="35" name="Text Box 8"/>
          <p:cNvSpPr txBox="1">
            <a:spLocks noChangeArrowheads="1"/>
          </p:cNvSpPr>
          <p:nvPr/>
        </p:nvSpPr>
        <p:spPr bwMode="auto">
          <a:xfrm>
            <a:off x="5266171" y="4567953"/>
            <a:ext cx="516272"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dirty="0">
                <a:solidFill>
                  <a:schemeClr val="accent2"/>
                </a:solidFill>
                <a:sym typeface="Symbol" pitchFamily="18" charset="2"/>
              </a:rPr>
              <a:t></a:t>
            </a:r>
            <a:r>
              <a:rPr lang="en-US" sz="3200" b="1" i="1" baseline="-25000" dirty="0">
                <a:solidFill>
                  <a:schemeClr val="accent2"/>
                </a:solidFill>
                <a:sym typeface="Symbol" pitchFamily="18" charset="2"/>
              </a:rPr>
              <a:t>1</a:t>
            </a:r>
            <a:endParaRPr lang="en-US" sz="3200" b="1" i="1" dirty="0">
              <a:solidFill>
                <a:schemeClr val="accent2"/>
              </a:solidFill>
            </a:endParaRPr>
          </a:p>
        </p:txBody>
      </p:sp>
      <p:sp>
        <p:nvSpPr>
          <p:cNvPr id="36" name="Text Box 9"/>
          <p:cNvSpPr txBox="1">
            <a:spLocks noChangeArrowheads="1"/>
          </p:cNvSpPr>
          <p:nvPr/>
        </p:nvSpPr>
        <p:spPr bwMode="auto">
          <a:xfrm>
            <a:off x="7058482" y="3343240"/>
            <a:ext cx="516272"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a:solidFill>
                  <a:schemeClr val="accent2"/>
                </a:solidFill>
                <a:sym typeface="Symbol" pitchFamily="18" charset="2"/>
              </a:rPr>
              <a:t></a:t>
            </a:r>
            <a:r>
              <a:rPr lang="en-US" sz="3200" b="1" i="1" baseline="-25000">
                <a:solidFill>
                  <a:schemeClr val="accent2"/>
                </a:solidFill>
                <a:sym typeface="Symbol" pitchFamily="18" charset="2"/>
              </a:rPr>
              <a:t>2</a:t>
            </a:r>
            <a:endParaRPr lang="en-US" sz="3200" b="1" i="1">
              <a:solidFill>
                <a:schemeClr val="accent2"/>
              </a:solidFill>
            </a:endParaRPr>
          </a:p>
        </p:txBody>
      </p:sp>
      <p:sp>
        <p:nvSpPr>
          <p:cNvPr id="37" name="Line 10"/>
          <p:cNvSpPr>
            <a:spLocks noChangeShapeType="1"/>
          </p:cNvSpPr>
          <p:nvPr/>
        </p:nvSpPr>
        <p:spPr bwMode="auto">
          <a:xfrm flipH="1" flipV="1">
            <a:off x="5048250" y="4478649"/>
            <a:ext cx="304511" cy="304768"/>
          </a:xfrm>
          <a:prstGeom prst="line">
            <a:avLst/>
          </a:prstGeom>
          <a:noFill/>
          <a:ln w="76200">
            <a:solidFill>
              <a:schemeClr val="tx1"/>
            </a:solidFill>
            <a:round/>
            <a:headEnd/>
            <a:tailEnd type="triangle" w="med" len="med"/>
          </a:ln>
        </p:spPr>
        <p:txBody>
          <a:bodyPr lIns="79023" tIns="39511" rIns="79023" bIns="39511" anchor="ctr">
            <a:spAutoFit/>
          </a:bodyPr>
          <a:lstStyle/>
          <a:p>
            <a:endParaRPr lang="en-US"/>
          </a:p>
        </p:txBody>
      </p:sp>
      <p:sp>
        <p:nvSpPr>
          <p:cNvPr id="38" name="Line 11"/>
          <p:cNvSpPr>
            <a:spLocks noChangeShapeType="1"/>
          </p:cNvSpPr>
          <p:nvPr/>
        </p:nvSpPr>
        <p:spPr bwMode="auto">
          <a:xfrm flipH="1" flipV="1">
            <a:off x="6805926" y="3234091"/>
            <a:ext cx="304511" cy="304768"/>
          </a:xfrm>
          <a:prstGeom prst="line">
            <a:avLst/>
          </a:prstGeom>
          <a:noFill/>
          <a:ln w="76200">
            <a:solidFill>
              <a:schemeClr val="tx1"/>
            </a:solidFill>
            <a:round/>
            <a:headEnd/>
            <a:tailEnd type="triangle" w="med" len="med"/>
          </a:ln>
        </p:spPr>
        <p:txBody>
          <a:bodyPr lIns="79023" tIns="39511" rIns="79023" bIns="39511" anchor="ctr">
            <a:spAutoFit/>
          </a:bodyPr>
          <a:lstStyle/>
          <a:p>
            <a:endParaRPr lang="en-US"/>
          </a:p>
        </p:txBody>
      </p:sp>
      <p:sp>
        <p:nvSpPr>
          <p:cNvPr id="40" name="TextBox 39"/>
          <p:cNvSpPr txBox="1"/>
          <p:nvPr/>
        </p:nvSpPr>
        <p:spPr>
          <a:xfrm>
            <a:off x="3809829" y="3284765"/>
            <a:ext cx="1336969" cy="369332"/>
          </a:xfrm>
          <a:prstGeom prst="rect">
            <a:avLst/>
          </a:prstGeom>
          <a:noFill/>
        </p:spPr>
        <p:txBody>
          <a:bodyPr wrap="none" rtlCol="0">
            <a:spAutoFit/>
          </a:bodyPr>
          <a:lstStyle/>
          <a:p>
            <a:r>
              <a:rPr lang="en-US" dirty="0">
                <a:solidFill>
                  <a:srgbClr val="FF66CC"/>
                </a:solidFill>
              </a:rPr>
              <a:t>Direct effect</a:t>
            </a:r>
          </a:p>
        </p:txBody>
      </p:sp>
      <p:sp>
        <p:nvSpPr>
          <p:cNvPr id="41" name="TextBox 40"/>
          <p:cNvSpPr txBox="1"/>
          <p:nvPr/>
        </p:nvSpPr>
        <p:spPr>
          <a:xfrm>
            <a:off x="5614771" y="4063662"/>
            <a:ext cx="2813334" cy="369332"/>
          </a:xfrm>
          <a:prstGeom prst="rect">
            <a:avLst/>
          </a:prstGeom>
          <a:noFill/>
        </p:spPr>
        <p:txBody>
          <a:bodyPr wrap="none" rtlCol="0">
            <a:spAutoFit/>
          </a:bodyPr>
          <a:lstStyle/>
          <a:p>
            <a:r>
              <a:rPr lang="en-US" dirty="0">
                <a:solidFill>
                  <a:srgbClr val="990099"/>
                </a:solidFill>
              </a:rPr>
              <a:t>Indirect effect, x</a:t>
            </a:r>
            <a:r>
              <a:rPr lang="en-US" baseline="-25000" dirty="0">
                <a:solidFill>
                  <a:srgbClr val="990099"/>
                </a:solidFill>
              </a:rPr>
              <a:t>1</a:t>
            </a:r>
            <a:r>
              <a:rPr lang="en-US" dirty="0">
                <a:solidFill>
                  <a:srgbClr val="990099"/>
                </a:solidFill>
              </a:rPr>
              <a:t> </a:t>
            </a:r>
            <a:r>
              <a:rPr lang="en-US" dirty="0">
                <a:solidFill>
                  <a:srgbClr val="990099"/>
                </a:solidFill>
                <a:sym typeface="Wingdings" panose="05000000000000000000" pitchFamily="2" charset="2"/>
              </a:rPr>
              <a:t> y</a:t>
            </a:r>
            <a:r>
              <a:rPr lang="en-US" baseline="-25000" dirty="0">
                <a:solidFill>
                  <a:srgbClr val="990099"/>
                </a:solidFill>
                <a:sym typeface="Wingdings" panose="05000000000000000000" pitchFamily="2" charset="2"/>
              </a:rPr>
              <a:t>1</a:t>
            </a:r>
            <a:r>
              <a:rPr lang="en-US" dirty="0">
                <a:solidFill>
                  <a:srgbClr val="990099"/>
                </a:solidFill>
                <a:sym typeface="Wingdings" panose="05000000000000000000" pitchFamily="2" charset="2"/>
              </a:rPr>
              <a:t>  y</a:t>
            </a:r>
            <a:r>
              <a:rPr lang="en-US" baseline="-25000" dirty="0">
                <a:solidFill>
                  <a:srgbClr val="990099"/>
                </a:solidFill>
                <a:sym typeface="Wingdings" panose="05000000000000000000" pitchFamily="2" charset="2"/>
              </a:rPr>
              <a:t>2</a:t>
            </a:r>
            <a:endParaRPr lang="en-US" baseline="-25000" dirty="0">
              <a:solidFill>
                <a:srgbClr val="990099"/>
              </a:solidFill>
            </a:endParaRPr>
          </a:p>
        </p:txBody>
      </p:sp>
      <p:sp>
        <p:nvSpPr>
          <p:cNvPr id="42" name="TextBox 41"/>
          <p:cNvSpPr txBox="1"/>
          <p:nvPr/>
        </p:nvSpPr>
        <p:spPr>
          <a:xfrm>
            <a:off x="5875003" y="4744467"/>
            <a:ext cx="2241960" cy="369332"/>
          </a:xfrm>
          <a:prstGeom prst="rect">
            <a:avLst/>
          </a:prstGeom>
          <a:noFill/>
        </p:spPr>
        <p:txBody>
          <a:bodyPr wrap="none" rtlCol="0">
            <a:spAutoFit/>
          </a:bodyPr>
          <a:lstStyle/>
          <a:p>
            <a:r>
              <a:rPr lang="en-US" dirty="0">
                <a:solidFill>
                  <a:schemeClr val="accent2"/>
                </a:solidFill>
              </a:rPr>
              <a:t>Unexplained variation</a:t>
            </a:r>
            <a:endParaRPr lang="en-US" dirty="0"/>
          </a:p>
        </p:txBody>
      </p:sp>
      <p:sp>
        <p:nvSpPr>
          <p:cNvPr id="22" name="Text Box 20"/>
          <p:cNvSpPr txBox="1">
            <a:spLocks noChangeArrowheads="1"/>
          </p:cNvSpPr>
          <p:nvPr/>
        </p:nvSpPr>
        <p:spPr bwMode="auto">
          <a:xfrm>
            <a:off x="4221806" y="2512379"/>
            <a:ext cx="620468"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dirty="0">
                <a:solidFill>
                  <a:schemeClr val="accent1"/>
                </a:solidFill>
                <a:sym typeface="Symbol" pitchFamily="18" charset="2"/>
              </a:rPr>
              <a:t></a:t>
            </a:r>
            <a:r>
              <a:rPr lang="en-US" sz="3200" b="1" i="1" baseline="-25000" dirty="0">
                <a:solidFill>
                  <a:schemeClr val="accent1"/>
                </a:solidFill>
                <a:sym typeface="Symbol" pitchFamily="18" charset="2"/>
              </a:rPr>
              <a:t>21</a:t>
            </a:r>
            <a:endParaRPr lang="en-US" sz="3200" b="1" i="1" dirty="0">
              <a:solidFill>
                <a:schemeClr val="accent1"/>
              </a:solidFill>
            </a:endParaRPr>
          </a:p>
        </p:txBody>
      </p:sp>
    </p:spTree>
    <p:extLst>
      <p:ext uri="{BB962C8B-B14F-4D97-AF65-F5344CB8AC3E}">
        <p14:creationId xmlns:p14="http://schemas.microsoft.com/office/powerpoint/2010/main" val="2756797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39130"/>
            <a:ext cx="7772400" cy="2387600"/>
          </a:xfrm>
        </p:spPr>
        <p:txBody>
          <a:bodyPr anchor="ctr" anchorCtr="0"/>
          <a:lstStyle/>
          <a:p>
            <a:r>
              <a:rPr lang="en-US" dirty="0"/>
              <a:t>1.1 What is SEM?</a:t>
            </a:r>
          </a:p>
        </p:txBody>
      </p:sp>
    </p:spTree>
    <p:extLst>
      <p:ext uri="{BB962C8B-B14F-4D97-AF65-F5344CB8AC3E}">
        <p14:creationId xmlns:p14="http://schemas.microsoft.com/office/powerpoint/2010/main" val="14099742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2.1 Terms &amp; Definitions.</a:t>
            </a:r>
          </a:p>
        </p:txBody>
      </p:sp>
      <p:sp>
        <p:nvSpPr>
          <p:cNvPr id="23" name="Rectangle 2"/>
          <p:cNvSpPr>
            <a:spLocks noChangeArrowheads="1"/>
          </p:cNvSpPr>
          <p:nvPr/>
        </p:nvSpPr>
        <p:spPr bwMode="auto">
          <a:xfrm>
            <a:off x="2457935" y="2464357"/>
            <a:ext cx="1057853" cy="593945"/>
          </a:xfrm>
          <a:prstGeom prst="rect">
            <a:avLst/>
          </a:prstGeom>
          <a:noFill/>
          <a:ln w="38100">
            <a:solidFill>
              <a:schemeClr val="tx1"/>
            </a:solidFill>
            <a:miter lim="800000"/>
            <a:headEnd/>
            <a:tailEnd/>
          </a:ln>
        </p:spPr>
        <p:txBody>
          <a:bodyPr lIns="85777" tIns="42888" rIns="85777" bIns="42888" anchor="ctr">
            <a:spAutoFit/>
          </a:bodyPr>
          <a:lstStyle/>
          <a:p>
            <a:pPr algn="ctr" defTabSz="896385" eaLnBrk="0" hangingPunct="0">
              <a:spcBef>
                <a:spcPct val="20000"/>
              </a:spcBef>
            </a:pPr>
            <a:r>
              <a:rPr lang="en-US" sz="3200" b="1" i="1"/>
              <a:t>x</a:t>
            </a:r>
            <a:r>
              <a:rPr lang="en-US" sz="3200" b="1" i="1" baseline="-25000"/>
              <a:t>1</a:t>
            </a:r>
            <a:endParaRPr lang="en-US" sz="3200" b="1"/>
          </a:p>
        </p:txBody>
      </p:sp>
      <p:sp>
        <p:nvSpPr>
          <p:cNvPr id="24" name="Rectangle 3"/>
          <p:cNvSpPr>
            <a:spLocks noChangeArrowheads="1"/>
          </p:cNvSpPr>
          <p:nvPr/>
        </p:nvSpPr>
        <p:spPr bwMode="auto">
          <a:xfrm>
            <a:off x="2456493" y="3988908"/>
            <a:ext cx="1059295" cy="593945"/>
          </a:xfrm>
          <a:prstGeom prst="rect">
            <a:avLst/>
          </a:prstGeom>
          <a:noFill/>
          <a:ln w="38100">
            <a:solidFill>
              <a:schemeClr val="tx1"/>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t>x</a:t>
            </a:r>
            <a:r>
              <a:rPr lang="en-US" sz="3200" b="1" i="1" baseline="-25000" dirty="0"/>
              <a:t>2</a:t>
            </a:r>
            <a:endParaRPr lang="en-US" sz="3200" b="1" dirty="0"/>
          </a:p>
        </p:txBody>
      </p:sp>
      <p:sp>
        <p:nvSpPr>
          <p:cNvPr id="25" name="Rectangle 4"/>
          <p:cNvSpPr>
            <a:spLocks noChangeArrowheads="1"/>
          </p:cNvSpPr>
          <p:nvPr/>
        </p:nvSpPr>
        <p:spPr bwMode="auto">
          <a:xfrm>
            <a:off x="5952516" y="3229110"/>
            <a:ext cx="1057853" cy="595362"/>
          </a:xfrm>
          <a:prstGeom prst="rect">
            <a:avLst/>
          </a:prstGeom>
          <a:noFill/>
          <a:ln w="38100">
            <a:solidFill>
              <a:schemeClr val="tx1"/>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t>y</a:t>
            </a:r>
            <a:r>
              <a:rPr lang="en-US" sz="3200" b="1" i="1" baseline="-25000" dirty="0"/>
              <a:t>1</a:t>
            </a:r>
            <a:endParaRPr lang="en-US" sz="3200" b="1" dirty="0"/>
          </a:p>
        </p:txBody>
      </p:sp>
      <p:cxnSp>
        <p:nvCxnSpPr>
          <p:cNvPr id="26" name="AutoShape 5"/>
          <p:cNvCxnSpPr>
            <a:cxnSpLocks noChangeShapeType="1"/>
            <a:stCxn id="23" idx="1"/>
            <a:endCxn id="24" idx="1"/>
          </p:cNvCxnSpPr>
          <p:nvPr/>
        </p:nvCxnSpPr>
        <p:spPr bwMode="auto">
          <a:xfrm rot="10800000" flipV="1">
            <a:off x="2456493" y="2761329"/>
            <a:ext cx="1442" cy="1524551"/>
          </a:xfrm>
          <a:prstGeom prst="curvedConnector3">
            <a:avLst>
              <a:gd name="adj1" fmla="val 68461026"/>
            </a:avLst>
          </a:prstGeom>
          <a:noFill/>
          <a:ln w="76200">
            <a:solidFill>
              <a:schemeClr val="accent4">
                <a:lumMod val="60000"/>
                <a:lumOff val="40000"/>
              </a:schemeClr>
            </a:solidFill>
            <a:round/>
            <a:headEnd type="triangle"/>
            <a:tailEnd type="triangle" w="med" len="med"/>
          </a:ln>
        </p:spPr>
      </p:cxnSp>
      <p:cxnSp>
        <p:nvCxnSpPr>
          <p:cNvPr id="27" name="AutoShape 6"/>
          <p:cNvCxnSpPr>
            <a:cxnSpLocks noChangeShapeType="1"/>
            <a:stCxn id="24" idx="3"/>
          </p:cNvCxnSpPr>
          <p:nvPr/>
        </p:nvCxnSpPr>
        <p:spPr bwMode="auto">
          <a:xfrm flipV="1">
            <a:off x="3515788" y="3691049"/>
            <a:ext cx="2438958" cy="594832"/>
          </a:xfrm>
          <a:prstGeom prst="straightConnector1">
            <a:avLst/>
          </a:prstGeom>
          <a:noFill/>
          <a:ln w="76200">
            <a:solidFill>
              <a:schemeClr val="tx1"/>
            </a:solidFill>
            <a:round/>
            <a:headEnd/>
            <a:tailEnd type="triangle" w="med" len="med"/>
          </a:ln>
        </p:spPr>
      </p:cxnSp>
      <p:cxnSp>
        <p:nvCxnSpPr>
          <p:cNvPr id="28" name="AutoShape 7"/>
          <p:cNvCxnSpPr>
            <a:cxnSpLocks noChangeShapeType="1"/>
            <a:stCxn id="23" idx="3"/>
          </p:cNvCxnSpPr>
          <p:nvPr/>
        </p:nvCxnSpPr>
        <p:spPr bwMode="auto">
          <a:xfrm>
            <a:off x="3515788" y="2761330"/>
            <a:ext cx="2436728" cy="646393"/>
          </a:xfrm>
          <a:prstGeom prst="straightConnector1">
            <a:avLst/>
          </a:prstGeom>
          <a:noFill/>
          <a:ln w="76200">
            <a:solidFill>
              <a:schemeClr val="tx1"/>
            </a:solidFill>
            <a:round/>
            <a:headEnd/>
            <a:tailEnd type="triangle" w="med" len="med"/>
          </a:ln>
        </p:spPr>
      </p:cxnSp>
      <p:sp>
        <p:nvSpPr>
          <p:cNvPr id="29" name="Text Box 9"/>
          <p:cNvSpPr txBox="1">
            <a:spLocks noChangeArrowheads="1"/>
          </p:cNvSpPr>
          <p:nvPr/>
        </p:nvSpPr>
        <p:spPr bwMode="auto">
          <a:xfrm>
            <a:off x="7615003" y="3649440"/>
            <a:ext cx="597207"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dirty="0">
                <a:sym typeface="Symbol" pitchFamily="18" charset="2"/>
              </a:rPr>
              <a:t></a:t>
            </a:r>
            <a:r>
              <a:rPr lang="en-US" sz="3200" b="1" i="1" baseline="-25000" dirty="0">
                <a:sym typeface="Symbol" pitchFamily="18" charset="2"/>
              </a:rPr>
              <a:t>1</a:t>
            </a:r>
            <a:endParaRPr lang="en-US" sz="3200" b="1" i="1" dirty="0"/>
          </a:p>
        </p:txBody>
      </p:sp>
      <p:sp>
        <p:nvSpPr>
          <p:cNvPr id="30" name="Line 11"/>
          <p:cNvSpPr>
            <a:spLocks noChangeShapeType="1"/>
          </p:cNvSpPr>
          <p:nvPr/>
        </p:nvSpPr>
        <p:spPr bwMode="auto">
          <a:xfrm flipH="1" flipV="1">
            <a:off x="7010369" y="3545173"/>
            <a:ext cx="604634" cy="367260"/>
          </a:xfrm>
          <a:prstGeom prst="line">
            <a:avLst/>
          </a:prstGeom>
          <a:noFill/>
          <a:ln w="76200">
            <a:solidFill>
              <a:schemeClr val="tx1"/>
            </a:solidFill>
            <a:round/>
            <a:headEnd/>
            <a:tailEnd type="triangle" w="med" len="med"/>
          </a:ln>
        </p:spPr>
        <p:txBody>
          <a:bodyPr wrap="square" lIns="79023" tIns="39511" rIns="79023" bIns="39511" anchor="ctr">
            <a:spAutoFit/>
          </a:bodyPr>
          <a:lstStyle/>
          <a:p>
            <a:endParaRPr lang="en-US"/>
          </a:p>
        </p:txBody>
      </p:sp>
      <p:sp>
        <p:nvSpPr>
          <p:cNvPr id="31" name="Text Box 20"/>
          <p:cNvSpPr txBox="1">
            <a:spLocks noChangeArrowheads="1"/>
          </p:cNvSpPr>
          <p:nvPr/>
        </p:nvSpPr>
        <p:spPr bwMode="auto">
          <a:xfrm>
            <a:off x="4495708" y="2365483"/>
            <a:ext cx="701802"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dirty="0">
                <a:sym typeface="Symbol" pitchFamily="18" charset="2"/>
              </a:rPr>
              <a:t></a:t>
            </a:r>
            <a:r>
              <a:rPr lang="en-US" sz="3200" b="1" i="1" baseline="-25000" dirty="0">
                <a:sym typeface="Symbol" pitchFamily="18" charset="2"/>
              </a:rPr>
              <a:t>11</a:t>
            </a:r>
            <a:endParaRPr lang="en-US" sz="3200" b="1" i="1" dirty="0"/>
          </a:p>
        </p:txBody>
      </p:sp>
      <p:sp>
        <p:nvSpPr>
          <p:cNvPr id="32" name="Text Box 21"/>
          <p:cNvSpPr txBox="1">
            <a:spLocks noChangeArrowheads="1"/>
          </p:cNvSpPr>
          <p:nvPr/>
        </p:nvSpPr>
        <p:spPr bwMode="auto">
          <a:xfrm>
            <a:off x="4495708" y="4029715"/>
            <a:ext cx="701802"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dirty="0">
                <a:sym typeface="Symbol" pitchFamily="18" charset="2"/>
              </a:rPr>
              <a:t></a:t>
            </a:r>
            <a:r>
              <a:rPr lang="en-US" sz="3200" b="1" i="1" baseline="-25000" dirty="0">
                <a:sym typeface="Symbol" pitchFamily="18" charset="2"/>
              </a:rPr>
              <a:t>21</a:t>
            </a:r>
            <a:endParaRPr lang="en-US" sz="3200" b="1" i="1" dirty="0"/>
          </a:p>
        </p:txBody>
      </p:sp>
      <p:sp>
        <p:nvSpPr>
          <p:cNvPr id="33" name="TextBox 32"/>
          <p:cNvSpPr txBox="1"/>
          <p:nvPr/>
        </p:nvSpPr>
        <p:spPr>
          <a:xfrm>
            <a:off x="403212" y="2464357"/>
            <a:ext cx="1524354" cy="646331"/>
          </a:xfrm>
          <a:prstGeom prst="rect">
            <a:avLst/>
          </a:prstGeom>
          <a:noFill/>
        </p:spPr>
        <p:txBody>
          <a:bodyPr wrap="square" rtlCol="0">
            <a:spAutoFit/>
          </a:bodyPr>
          <a:lstStyle/>
          <a:p>
            <a:r>
              <a:rPr lang="en-US" dirty="0">
                <a:solidFill>
                  <a:schemeClr val="accent4">
                    <a:lumMod val="60000"/>
                    <a:lumOff val="40000"/>
                  </a:schemeClr>
                </a:solidFill>
              </a:rPr>
              <a:t>Unexplained correlation</a:t>
            </a:r>
          </a:p>
        </p:txBody>
      </p:sp>
    </p:spTree>
    <p:extLst>
      <p:ext uri="{BB962C8B-B14F-4D97-AF65-F5344CB8AC3E}">
        <p14:creationId xmlns:p14="http://schemas.microsoft.com/office/powerpoint/2010/main" val="2857691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2.1 Terms &amp; Definitions.</a:t>
            </a:r>
          </a:p>
        </p:txBody>
      </p:sp>
      <p:sp>
        <p:nvSpPr>
          <p:cNvPr id="39" name="Rectangle 2"/>
          <p:cNvSpPr>
            <a:spLocks noChangeArrowheads="1"/>
          </p:cNvSpPr>
          <p:nvPr/>
        </p:nvSpPr>
        <p:spPr bwMode="auto">
          <a:xfrm>
            <a:off x="2457935" y="2464357"/>
            <a:ext cx="1057853" cy="593945"/>
          </a:xfrm>
          <a:prstGeom prst="rect">
            <a:avLst/>
          </a:prstGeom>
          <a:noFill/>
          <a:ln w="38100">
            <a:solidFill>
              <a:schemeClr val="tx1"/>
            </a:solidFill>
            <a:miter lim="800000"/>
            <a:headEnd/>
            <a:tailEnd/>
          </a:ln>
        </p:spPr>
        <p:txBody>
          <a:bodyPr lIns="85777" tIns="42888" rIns="85777" bIns="42888" anchor="ctr">
            <a:spAutoFit/>
          </a:bodyPr>
          <a:lstStyle/>
          <a:p>
            <a:pPr algn="ctr" defTabSz="896385" eaLnBrk="0" hangingPunct="0">
              <a:spcBef>
                <a:spcPct val="20000"/>
              </a:spcBef>
            </a:pPr>
            <a:r>
              <a:rPr lang="en-US" sz="3200" b="1" i="1"/>
              <a:t>x</a:t>
            </a:r>
            <a:r>
              <a:rPr lang="en-US" sz="3200" b="1" i="1" baseline="-25000"/>
              <a:t>1</a:t>
            </a:r>
            <a:endParaRPr lang="en-US" sz="3200" b="1"/>
          </a:p>
        </p:txBody>
      </p:sp>
      <p:sp>
        <p:nvSpPr>
          <p:cNvPr id="40" name="Rectangle 3"/>
          <p:cNvSpPr>
            <a:spLocks noChangeArrowheads="1"/>
          </p:cNvSpPr>
          <p:nvPr/>
        </p:nvSpPr>
        <p:spPr bwMode="auto">
          <a:xfrm>
            <a:off x="2456493" y="3988908"/>
            <a:ext cx="1059295" cy="593945"/>
          </a:xfrm>
          <a:prstGeom prst="rect">
            <a:avLst/>
          </a:prstGeom>
          <a:noFill/>
          <a:ln w="38100">
            <a:solidFill>
              <a:schemeClr val="tx1"/>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t>x</a:t>
            </a:r>
            <a:r>
              <a:rPr lang="en-US" sz="3200" b="1" i="1" baseline="-25000" dirty="0"/>
              <a:t>2</a:t>
            </a:r>
            <a:endParaRPr lang="en-US" sz="3200" b="1" dirty="0"/>
          </a:p>
        </p:txBody>
      </p:sp>
      <p:sp>
        <p:nvSpPr>
          <p:cNvPr id="41" name="Rectangle 4"/>
          <p:cNvSpPr>
            <a:spLocks noChangeArrowheads="1"/>
          </p:cNvSpPr>
          <p:nvPr/>
        </p:nvSpPr>
        <p:spPr bwMode="auto">
          <a:xfrm>
            <a:off x="5952516" y="3229110"/>
            <a:ext cx="1057853" cy="595362"/>
          </a:xfrm>
          <a:prstGeom prst="rect">
            <a:avLst/>
          </a:prstGeom>
          <a:noFill/>
          <a:ln w="38100">
            <a:solidFill>
              <a:schemeClr val="tx1"/>
            </a:solidFill>
            <a:miter lim="800000"/>
            <a:headEnd/>
            <a:tailEnd/>
          </a:ln>
        </p:spPr>
        <p:txBody>
          <a:bodyPr lIns="85777" tIns="42888" rIns="85777" bIns="42888" anchor="ctr">
            <a:spAutoFit/>
          </a:bodyPr>
          <a:lstStyle/>
          <a:p>
            <a:pPr algn="ctr" defTabSz="896385" eaLnBrk="0" hangingPunct="0">
              <a:spcBef>
                <a:spcPct val="20000"/>
              </a:spcBef>
            </a:pPr>
            <a:r>
              <a:rPr lang="en-US" sz="3200" b="1" i="1" dirty="0"/>
              <a:t>y</a:t>
            </a:r>
            <a:r>
              <a:rPr lang="en-US" sz="3200" b="1" i="1" baseline="-25000" dirty="0"/>
              <a:t>1</a:t>
            </a:r>
            <a:endParaRPr lang="en-US" sz="3200" b="1" dirty="0"/>
          </a:p>
        </p:txBody>
      </p:sp>
      <p:cxnSp>
        <p:nvCxnSpPr>
          <p:cNvPr id="42" name="AutoShape 5"/>
          <p:cNvCxnSpPr>
            <a:cxnSpLocks noChangeShapeType="1"/>
            <a:stCxn id="51" idx="1"/>
            <a:endCxn id="49" idx="1"/>
          </p:cNvCxnSpPr>
          <p:nvPr/>
        </p:nvCxnSpPr>
        <p:spPr bwMode="auto">
          <a:xfrm rot="10800000" flipV="1">
            <a:off x="1078509" y="2681655"/>
            <a:ext cx="12700" cy="1588450"/>
          </a:xfrm>
          <a:prstGeom prst="curvedConnector3">
            <a:avLst>
              <a:gd name="adj1" fmla="val 5045906"/>
            </a:avLst>
          </a:prstGeom>
          <a:noFill/>
          <a:ln w="76200">
            <a:solidFill>
              <a:schemeClr val="accent4">
                <a:lumMod val="60000"/>
                <a:lumOff val="40000"/>
              </a:schemeClr>
            </a:solidFill>
            <a:round/>
            <a:headEnd type="triangle"/>
            <a:tailEnd type="triangle" w="med" len="med"/>
          </a:ln>
        </p:spPr>
      </p:cxnSp>
      <p:cxnSp>
        <p:nvCxnSpPr>
          <p:cNvPr id="43" name="AutoShape 6"/>
          <p:cNvCxnSpPr>
            <a:cxnSpLocks noChangeShapeType="1"/>
            <a:stCxn id="40" idx="3"/>
          </p:cNvCxnSpPr>
          <p:nvPr/>
        </p:nvCxnSpPr>
        <p:spPr bwMode="auto">
          <a:xfrm flipV="1">
            <a:off x="3515788" y="3691049"/>
            <a:ext cx="2438958" cy="594832"/>
          </a:xfrm>
          <a:prstGeom prst="straightConnector1">
            <a:avLst/>
          </a:prstGeom>
          <a:noFill/>
          <a:ln w="76200">
            <a:solidFill>
              <a:schemeClr val="tx1"/>
            </a:solidFill>
            <a:round/>
            <a:headEnd/>
            <a:tailEnd type="triangle" w="med" len="med"/>
          </a:ln>
        </p:spPr>
      </p:cxnSp>
      <p:cxnSp>
        <p:nvCxnSpPr>
          <p:cNvPr id="44" name="AutoShape 7"/>
          <p:cNvCxnSpPr>
            <a:cxnSpLocks noChangeShapeType="1"/>
            <a:stCxn id="39" idx="3"/>
          </p:cNvCxnSpPr>
          <p:nvPr/>
        </p:nvCxnSpPr>
        <p:spPr bwMode="auto">
          <a:xfrm>
            <a:off x="3515788" y="2761330"/>
            <a:ext cx="2436728" cy="646393"/>
          </a:xfrm>
          <a:prstGeom prst="straightConnector1">
            <a:avLst/>
          </a:prstGeom>
          <a:noFill/>
          <a:ln w="76200">
            <a:solidFill>
              <a:schemeClr val="tx1"/>
            </a:solidFill>
            <a:round/>
            <a:headEnd/>
            <a:tailEnd type="triangle" w="med" len="med"/>
          </a:ln>
        </p:spPr>
      </p:cxnSp>
      <p:sp>
        <p:nvSpPr>
          <p:cNvPr id="49" name="Text Box 9"/>
          <p:cNvSpPr txBox="1">
            <a:spLocks noChangeArrowheads="1"/>
          </p:cNvSpPr>
          <p:nvPr/>
        </p:nvSpPr>
        <p:spPr bwMode="auto">
          <a:xfrm>
            <a:off x="1078509" y="3980577"/>
            <a:ext cx="516272"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dirty="0">
                <a:solidFill>
                  <a:schemeClr val="accent4">
                    <a:lumMod val="60000"/>
                    <a:lumOff val="40000"/>
                  </a:schemeClr>
                </a:solidFill>
                <a:latin typeface="Symbol" charset="2"/>
                <a:cs typeface="Symbol" charset="2"/>
                <a:sym typeface="Symbol" pitchFamily="18" charset="2"/>
              </a:rPr>
              <a:t>d</a:t>
            </a:r>
            <a:r>
              <a:rPr lang="en-US" sz="3200" b="1" i="1" baseline="-25000" dirty="0">
                <a:solidFill>
                  <a:schemeClr val="accent4">
                    <a:lumMod val="60000"/>
                    <a:lumOff val="40000"/>
                  </a:schemeClr>
                </a:solidFill>
                <a:sym typeface="Symbol" pitchFamily="18" charset="2"/>
              </a:rPr>
              <a:t>2</a:t>
            </a:r>
            <a:endParaRPr lang="en-US" sz="3200" b="1" i="1" dirty="0">
              <a:solidFill>
                <a:schemeClr val="accent4">
                  <a:lumMod val="60000"/>
                  <a:lumOff val="40000"/>
                </a:schemeClr>
              </a:solidFill>
            </a:endParaRPr>
          </a:p>
        </p:txBody>
      </p:sp>
      <p:sp>
        <p:nvSpPr>
          <p:cNvPr id="50" name="Line 11"/>
          <p:cNvSpPr>
            <a:spLocks noChangeShapeType="1"/>
          </p:cNvSpPr>
          <p:nvPr/>
        </p:nvSpPr>
        <p:spPr bwMode="auto">
          <a:xfrm flipV="1">
            <a:off x="1694291" y="4285881"/>
            <a:ext cx="762199" cy="0"/>
          </a:xfrm>
          <a:prstGeom prst="line">
            <a:avLst/>
          </a:prstGeom>
          <a:noFill/>
          <a:ln w="76200">
            <a:solidFill>
              <a:schemeClr val="tx1"/>
            </a:solidFill>
            <a:round/>
            <a:headEnd/>
            <a:tailEnd type="triangle" w="med" len="med"/>
          </a:ln>
        </p:spPr>
        <p:txBody>
          <a:bodyPr wrap="square" lIns="79023" tIns="39511" rIns="79023" bIns="39511" anchor="ctr">
            <a:spAutoFit/>
          </a:bodyPr>
          <a:lstStyle/>
          <a:p>
            <a:endParaRPr lang="en-US"/>
          </a:p>
        </p:txBody>
      </p:sp>
      <p:sp>
        <p:nvSpPr>
          <p:cNvPr id="51" name="Text Box 9"/>
          <p:cNvSpPr txBox="1">
            <a:spLocks noChangeArrowheads="1"/>
          </p:cNvSpPr>
          <p:nvPr/>
        </p:nvSpPr>
        <p:spPr bwMode="auto">
          <a:xfrm>
            <a:off x="1078509" y="2392127"/>
            <a:ext cx="516272"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dirty="0">
                <a:solidFill>
                  <a:schemeClr val="accent4">
                    <a:lumMod val="60000"/>
                    <a:lumOff val="40000"/>
                  </a:schemeClr>
                </a:solidFill>
                <a:latin typeface="Symbol" charset="2"/>
                <a:cs typeface="Symbol" charset="2"/>
                <a:sym typeface="Symbol" pitchFamily="18" charset="2"/>
              </a:rPr>
              <a:t>d</a:t>
            </a:r>
            <a:r>
              <a:rPr lang="en-US" sz="3200" b="1" i="1" baseline="-25000" dirty="0">
                <a:solidFill>
                  <a:schemeClr val="accent4">
                    <a:lumMod val="60000"/>
                    <a:lumOff val="40000"/>
                  </a:schemeClr>
                </a:solidFill>
                <a:sym typeface="Symbol" pitchFamily="18" charset="2"/>
              </a:rPr>
              <a:t>1</a:t>
            </a:r>
            <a:endParaRPr lang="en-US" sz="3200" b="1" i="1" dirty="0">
              <a:solidFill>
                <a:schemeClr val="accent4">
                  <a:lumMod val="60000"/>
                  <a:lumOff val="40000"/>
                </a:schemeClr>
              </a:solidFill>
            </a:endParaRPr>
          </a:p>
        </p:txBody>
      </p:sp>
      <p:sp>
        <p:nvSpPr>
          <p:cNvPr id="52" name="Line 11"/>
          <p:cNvSpPr>
            <a:spLocks noChangeShapeType="1"/>
          </p:cNvSpPr>
          <p:nvPr/>
        </p:nvSpPr>
        <p:spPr bwMode="auto">
          <a:xfrm flipV="1">
            <a:off x="1694291" y="2761326"/>
            <a:ext cx="762200" cy="3"/>
          </a:xfrm>
          <a:prstGeom prst="line">
            <a:avLst/>
          </a:prstGeom>
          <a:noFill/>
          <a:ln w="76200">
            <a:solidFill>
              <a:schemeClr val="tx1"/>
            </a:solidFill>
            <a:round/>
            <a:headEnd/>
            <a:tailEnd type="triangle" w="med" len="med"/>
          </a:ln>
        </p:spPr>
        <p:txBody>
          <a:bodyPr wrap="square" lIns="79023" tIns="39511" rIns="79023" bIns="39511" anchor="ctr">
            <a:spAutoFit/>
          </a:bodyPr>
          <a:lstStyle/>
          <a:p>
            <a:endParaRPr lang="en-US"/>
          </a:p>
        </p:txBody>
      </p:sp>
      <p:sp>
        <p:nvSpPr>
          <p:cNvPr id="53" name="Text Box 9"/>
          <p:cNvSpPr txBox="1">
            <a:spLocks noChangeArrowheads="1"/>
          </p:cNvSpPr>
          <p:nvPr/>
        </p:nvSpPr>
        <p:spPr bwMode="auto">
          <a:xfrm>
            <a:off x="7615003" y="3649440"/>
            <a:ext cx="597207"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dirty="0">
                <a:sym typeface="Symbol" pitchFamily="18" charset="2"/>
              </a:rPr>
              <a:t></a:t>
            </a:r>
            <a:r>
              <a:rPr lang="en-US" sz="3200" b="1" i="1" baseline="-25000" dirty="0">
                <a:sym typeface="Symbol" pitchFamily="18" charset="2"/>
              </a:rPr>
              <a:t>1</a:t>
            </a:r>
            <a:endParaRPr lang="en-US" sz="3200" b="1" i="1" dirty="0"/>
          </a:p>
        </p:txBody>
      </p:sp>
      <p:sp>
        <p:nvSpPr>
          <p:cNvPr id="54" name="Line 11"/>
          <p:cNvSpPr>
            <a:spLocks noChangeShapeType="1"/>
          </p:cNvSpPr>
          <p:nvPr/>
        </p:nvSpPr>
        <p:spPr bwMode="auto">
          <a:xfrm flipH="1" flipV="1">
            <a:off x="7010369" y="3545173"/>
            <a:ext cx="604634" cy="367260"/>
          </a:xfrm>
          <a:prstGeom prst="line">
            <a:avLst/>
          </a:prstGeom>
          <a:noFill/>
          <a:ln w="76200">
            <a:solidFill>
              <a:schemeClr val="tx1"/>
            </a:solidFill>
            <a:round/>
            <a:headEnd/>
            <a:tailEnd type="triangle" w="med" len="med"/>
          </a:ln>
        </p:spPr>
        <p:txBody>
          <a:bodyPr wrap="square" lIns="79023" tIns="39511" rIns="79023" bIns="39511" anchor="ctr">
            <a:spAutoFit/>
          </a:bodyPr>
          <a:lstStyle/>
          <a:p>
            <a:endParaRPr lang="en-US"/>
          </a:p>
        </p:txBody>
      </p:sp>
      <p:sp>
        <p:nvSpPr>
          <p:cNvPr id="55" name="Text Box 20"/>
          <p:cNvSpPr txBox="1">
            <a:spLocks noChangeArrowheads="1"/>
          </p:cNvSpPr>
          <p:nvPr/>
        </p:nvSpPr>
        <p:spPr bwMode="auto">
          <a:xfrm>
            <a:off x="4495708" y="2365483"/>
            <a:ext cx="701802"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dirty="0">
                <a:sym typeface="Symbol" pitchFamily="18" charset="2"/>
              </a:rPr>
              <a:t></a:t>
            </a:r>
            <a:r>
              <a:rPr lang="en-US" sz="3200" b="1" i="1" baseline="-25000" dirty="0">
                <a:sym typeface="Symbol" pitchFamily="18" charset="2"/>
              </a:rPr>
              <a:t>11</a:t>
            </a:r>
            <a:endParaRPr lang="en-US" sz="3200" b="1" i="1" dirty="0"/>
          </a:p>
        </p:txBody>
      </p:sp>
      <p:sp>
        <p:nvSpPr>
          <p:cNvPr id="56" name="Text Box 21"/>
          <p:cNvSpPr txBox="1">
            <a:spLocks noChangeArrowheads="1"/>
          </p:cNvSpPr>
          <p:nvPr/>
        </p:nvSpPr>
        <p:spPr bwMode="auto">
          <a:xfrm>
            <a:off x="4495708" y="4029715"/>
            <a:ext cx="701802" cy="579056"/>
          </a:xfrm>
          <a:prstGeom prst="rect">
            <a:avLst/>
          </a:prstGeom>
          <a:noFill/>
          <a:ln w="9525">
            <a:noFill/>
            <a:miter lim="800000"/>
            <a:headEnd/>
            <a:tailEnd/>
          </a:ln>
        </p:spPr>
        <p:txBody>
          <a:bodyPr wrap="none" lIns="85777" tIns="42888" rIns="85777" bIns="42888">
            <a:spAutoFit/>
          </a:bodyPr>
          <a:lstStyle/>
          <a:p>
            <a:pPr defTabSz="896385" eaLnBrk="0" hangingPunct="0">
              <a:spcBef>
                <a:spcPct val="20000"/>
              </a:spcBef>
            </a:pPr>
            <a:r>
              <a:rPr lang="en-US" sz="3200" b="1" i="1" dirty="0">
                <a:sym typeface="Symbol" pitchFamily="18" charset="2"/>
              </a:rPr>
              <a:t></a:t>
            </a:r>
            <a:r>
              <a:rPr lang="en-US" sz="3200" b="1" i="1" baseline="-25000" dirty="0">
                <a:sym typeface="Symbol" pitchFamily="18" charset="2"/>
              </a:rPr>
              <a:t>21</a:t>
            </a:r>
            <a:endParaRPr lang="en-US" sz="3200" b="1" i="1" dirty="0"/>
          </a:p>
        </p:txBody>
      </p:sp>
      <p:sp>
        <p:nvSpPr>
          <p:cNvPr id="4" name="TextBox 3"/>
          <p:cNvSpPr txBox="1"/>
          <p:nvPr/>
        </p:nvSpPr>
        <p:spPr>
          <a:xfrm>
            <a:off x="1236690" y="5231567"/>
            <a:ext cx="610099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Uncertain causal relationship (x</a:t>
            </a:r>
            <a:r>
              <a:rPr lang="en-US" baseline="-25000" dirty="0"/>
              <a:t>1</a:t>
            </a:r>
            <a:r>
              <a:rPr lang="en-US" dirty="0"/>
              <a:t> </a:t>
            </a:r>
            <a:r>
              <a:rPr lang="en-US" dirty="0">
                <a:sym typeface="Wingdings" panose="05000000000000000000" pitchFamily="2" charset="2"/>
              </a:rPr>
              <a:t> x</a:t>
            </a:r>
            <a:r>
              <a:rPr lang="en-US" baseline="-25000" dirty="0">
                <a:sym typeface="Wingdings" panose="05000000000000000000" pitchFamily="2" charset="2"/>
              </a:rPr>
              <a:t>2</a:t>
            </a:r>
            <a:r>
              <a:rPr lang="en-US" dirty="0">
                <a:sym typeface="Wingdings" panose="05000000000000000000" pitchFamily="2" charset="2"/>
              </a:rPr>
              <a:t> , or x</a:t>
            </a:r>
            <a:r>
              <a:rPr lang="en-US" baseline="-25000" dirty="0">
                <a:sym typeface="Wingdings" panose="05000000000000000000" pitchFamily="2" charset="2"/>
              </a:rPr>
              <a:t>2</a:t>
            </a:r>
            <a:r>
              <a:rPr lang="en-US" dirty="0">
                <a:sym typeface="Wingdings" panose="05000000000000000000" pitchFamily="2" charset="2"/>
              </a:rPr>
              <a:t>  x</a:t>
            </a:r>
            <a:r>
              <a:rPr lang="en-US" baseline="-25000" dirty="0">
                <a:sym typeface="Wingdings" panose="05000000000000000000" pitchFamily="2" charset="2"/>
              </a:rPr>
              <a:t>1 </a:t>
            </a:r>
            <a:r>
              <a:rPr lang="en-US" dirty="0">
                <a:sym typeface="Wingdings" panose="05000000000000000000" pitchFamily="2" charset="2"/>
              </a:rPr>
              <a:t>?)</a:t>
            </a:r>
          </a:p>
          <a:p>
            <a:pPr marL="285750" indent="-285750">
              <a:buFont typeface="Arial" panose="020B0604020202020204" pitchFamily="34" charset="0"/>
              <a:buChar char="•"/>
            </a:pPr>
            <a:r>
              <a:rPr lang="en-US" dirty="0">
                <a:sym typeface="Wingdings" panose="05000000000000000000" pitchFamily="2" charset="2"/>
              </a:rPr>
              <a:t>Common driver (correlated error)</a:t>
            </a:r>
          </a:p>
          <a:p>
            <a:pPr marL="285750" indent="-285750">
              <a:buFont typeface="Arial" panose="020B0604020202020204" pitchFamily="34" charset="0"/>
              <a:buChar char="•"/>
            </a:pPr>
            <a:r>
              <a:rPr lang="en-US" i="1" dirty="0"/>
              <a:t>Convention:</a:t>
            </a:r>
            <a:r>
              <a:rPr lang="en-US" dirty="0"/>
              <a:t> show correlation between endogenous errors but not exogenous – still there, though!</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25701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1.1 What is SEM?</a:t>
            </a:r>
          </a:p>
        </p:txBody>
      </p:sp>
      <p:sp>
        <p:nvSpPr>
          <p:cNvPr id="4" name="Rectangle 3"/>
          <p:cNvSpPr/>
          <p:nvPr/>
        </p:nvSpPr>
        <p:spPr>
          <a:xfrm>
            <a:off x="97435" y="562131"/>
            <a:ext cx="2975547" cy="6295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Structural</a:t>
            </a:r>
          </a:p>
        </p:txBody>
      </p:sp>
      <p:sp>
        <p:nvSpPr>
          <p:cNvPr id="8" name="Rectangle 7"/>
          <p:cNvSpPr/>
          <p:nvPr/>
        </p:nvSpPr>
        <p:spPr>
          <a:xfrm>
            <a:off x="3072982" y="562130"/>
            <a:ext cx="2975547" cy="6295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Equation</a:t>
            </a:r>
          </a:p>
        </p:txBody>
      </p:sp>
      <p:sp>
        <p:nvSpPr>
          <p:cNvPr id="9" name="Rectangle 8"/>
          <p:cNvSpPr/>
          <p:nvPr/>
        </p:nvSpPr>
        <p:spPr>
          <a:xfrm>
            <a:off x="6048529" y="562129"/>
            <a:ext cx="2975547" cy="6295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Modeling</a:t>
            </a:r>
          </a:p>
        </p:txBody>
      </p:sp>
    </p:spTree>
    <p:extLst>
      <p:ext uri="{BB962C8B-B14F-4D97-AF65-F5344CB8AC3E}">
        <p14:creationId xmlns:p14="http://schemas.microsoft.com/office/powerpoint/2010/main" val="2812298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1.1 What is SEM?</a:t>
            </a:r>
          </a:p>
        </p:txBody>
      </p:sp>
      <p:sp>
        <p:nvSpPr>
          <p:cNvPr id="4" name="Rectangle 3"/>
          <p:cNvSpPr/>
          <p:nvPr/>
        </p:nvSpPr>
        <p:spPr>
          <a:xfrm>
            <a:off x="97435" y="562131"/>
            <a:ext cx="2975547" cy="62958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Structural</a:t>
            </a:r>
          </a:p>
        </p:txBody>
      </p:sp>
      <p:sp>
        <p:nvSpPr>
          <p:cNvPr id="8" name="Rectangle 7"/>
          <p:cNvSpPr/>
          <p:nvPr/>
        </p:nvSpPr>
        <p:spPr>
          <a:xfrm>
            <a:off x="3072982" y="562130"/>
            <a:ext cx="2975547" cy="6295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Equation</a:t>
            </a:r>
          </a:p>
        </p:txBody>
      </p:sp>
      <p:sp>
        <p:nvSpPr>
          <p:cNvPr id="9" name="Rectangle 8"/>
          <p:cNvSpPr/>
          <p:nvPr/>
        </p:nvSpPr>
        <p:spPr>
          <a:xfrm>
            <a:off x="6048529" y="562129"/>
            <a:ext cx="2975547" cy="6295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Modeling</a:t>
            </a:r>
          </a:p>
        </p:txBody>
      </p:sp>
      <p:sp>
        <p:nvSpPr>
          <p:cNvPr id="3" name="TextBox 2"/>
          <p:cNvSpPr txBox="1"/>
          <p:nvPr/>
        </p:nvSpPr>
        <p:spPr>
          <a:xfrm>
            <a:off x="786985" y="3979889"/>
            <a:ext cx="1693888" cy="1477328"/>
          </a:xfrm>
          <a:prstGeom prst="rect">
            <a:avLst/>
          </a:prstGeom>
          <a:noFill/>
        </p:spPr>
        <p:txBody>
          <a:bodyPr wrap="square" rtlCol="0">
            <a:spAutoFit/>
          </a:bodyPr>
          <a:lstStyle/>
          <a:p>
            <a:pPr algn="ctr"/>
            <a:r>
              <a:rPr lang="en-US" dirty="0"/>
              <a:t>There is hypothesized underlying </a:t>
            </a:r>
            <a:r>
              <a:rPr lang="en-US" i="1" dirty="0"/>
              <a:t>structure</a:t>
            </a:r>
            <a:r>
              <a:rPr lang="en-US" dirty="0"/>
              <a:t> to nature…</a:t>
            </a:r>
          </a:p>
        </p:txBody>
      </p:sp>
    </p:spTree>
    <p:extLst>
      <p:ext uri="{BB962C8B-B14F-4D97-AF65-F5344CB8AC3E}">
        <p14:creationId xmlns:p14="http://schemas.microsoft.com/office/powerpoint/2010/main" val="163040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62131"/>
          </a:xfrm>
          <a:solidFill>
            <a:schemeClr val="tx1">
              <a:lumMod val="50000"/>
              <a:lumOff val="50000"/>
            </a:schemeClr>
          </a:solidFill>
        </p:spPr>
        <p:txBody>
          <a:bodyPr>
            <a:normAutofit fontScale="90000"/>
          </a:bodyPr>
          <a:lstStyle/>
          <a:p>
            <a:pPr marL="231775"/>
            <a:r>
              <a:rPr lang="en-US" sz="3600" dirty="0">
                <a:solidFill>
                  <a:schemeClr val="bg1"/>
                </a:solidFill>
              </a:rPr>
              <a:t>1.1 What is SEM?</a:t>
            </a:r>
          </a:p>
        </p:txBody>
      </p:sp>
      <p:sp>
        <p:nvSpPr>
          <p:cNvPr id="4" name="Rectangle 3"/>
          <p:cNvSpPr/>
          <p:nvPr/>
        </p:nvSpPr>
        <p:spPr>
          <a:xfrm>
            <a:off x="97435" y="562131"/>
            <a:ext cx="2975547" cy="6295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Structural</a:t>
            </a:r>
          </a:p>
        </p:txBody>
      </p:sp>
      <p:sp>
        <p:nvSpPr>
          <p:cNvPr id="8" name="Rectangle 7"/>
          <p:cNvSpPr/>
          <p:nvPr/>
        </p:nvSpPr>
        <p:spPr>
          <a:xfrm>
            <a:off x="3072982" y="562130"/>
            <a:ext cx="2975547" cy="629586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Equation</a:t>
            </a:r>
          </a:p>
        </p:txBody>
      </p:sp>
      <p:sp>
        <p:nvSpPr>
          <p:cNvPr id="9" name="Rectangle 8"/>
          <p:cNvSpPr/>
          <p:nvPr/>
        </p:nvSpPr>
        <p:spPr>
          <a:xfrm>
            <a:off x="6048529" y="562129"/>
            <a:ext cx="2975547" cy="6295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Modeling</a:t>
            </a:r>
          </a:p>
        </p:txBody>
      </p:sp>
      <p:sp>
        <p:nvSpPr>
          <p:cNvPr id="3" name="TextBox 2"/>
          <p:cNvSpPr txBox="1"/>
          <p:nvPr/>
        </p:nvSpPr>
        <p:spPr>
          <a:xfrm>
            <a:off x="786985" y="3979889"/>
            <a:ext cx="1693888" cy="1477328"/>
          </a:xfrm>
          <a:prstGeom prst="rect">
            <a:avLst/>
          </a:prstGeom>
          <a:noFill/>
        </p:spPr>
        <p:txBody>
          <a:bodyPr wrap="square" rtlCol="0">
            <a:spAutoFit/>
          </a:bodyPr>
          <a:lstStyle/>
          <a:p>
            <a:pPr algn="ctr"/>
            <a:r>
              <a:rPr lang="en-US" dirty="0"/>
              <a:t>There is hypothesized underlying </a:t>
            </a:r>
            <a:r>
              <a:rPr lang="en-US" i="1" dirty="0"/>
              <a:t>structure</a:t>
            </a:r>
            <a:r>
              <a:rPr lang="en-US" dirty="0"/>
              <a:t> to nature…</a:t>
            </a:r>
          </a:p>
        </p:txBody>
      </p:sp>
      <p:sp>
        <p:nvSpPr>
          <p:cNvPr id="7" name="TextBox 6"/>
          <p:cNvSpPr txBox="1"/>
          <p:nvPr/>
        </p:nvSpPr>
        <p:spPr>
          <a:xfrm>
            <a:off x="3713811" y="3979888"/>
            <a:ext cx="1693888" cy="1477328"/>
          </a:xfrm>
          <a:prstGeom prst="rect">
            <a:avLst/>
          </a:prstGeom>
          <a:noFill/>
        </p:spPr>
        <p:txBody>
          <a:bodyPr wrap="square" rtlCol="0">
            <a:spAutoFit/>
          </a:bodyPr>
          <a:lstStyle/>
          <a:p>
            <a:pPr algn="ctr"/>
            <a:r>
              <a:rPr lang="en-US" dirty="0"/>
              <a:t>…that can be translated to a series of mathematical </a:t>
            </a:r>
            <a:r>
              <a:rPr lang="en-US" i="1" dirty="0"/>
              <a:t>equations</a:t>
            </a:r>
            <a:r>
              <a:rPr lang="en-US" dirty="0"/>
              <a:t>…</a:t>
            </a:r>
          </a:p>
        </p:txBody>
      </p:sp>
    </p:spTree>
    <p:extLst>
      <p:ext uri="{BB962C8B-B14F-4D97-AF65-F5344CB8AC3E}">
        <p14:creationId xmlns:p14="http://schemas.microsoft.com/office/powerpoint/2010/main" val="412144585"/>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TotalTime>
  <Words>1501</Words>
  <Application>Microsoft Office PowerPoint</Application>
  <PresentationFormat>On-screen Show (4:3)</PresentationFormat>
  <Paragraphs>358</Paragraphs>
  <Slides>61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ＭＳ Ｐゴシック</vt:lpstr>
      <vt:lpstr>ＭＳ Ｐゴシック</vt:lpstr>
      <vt:lpstr>Arial</vt:lpstr>
      <vt:lpstr>Calibri</vt:lpstr>
      <vt:lpstr>Calibri Light</vt:lpstr>
      <vt:lpstr>Cambria Math</vt:lpstr>
      <vt:lpstr>Symbol</vt:lpstr>
      <vt:lpstr>Times New Roman</vt:lpstr>
      <vt:lpstr>Wingdings</vt:lpstr>
      <vt:lpstr>1_Office Theme</vt:lpstr>
      <vt:lpstr>Introduction Structural Equation Modeling</vt:lpstr>
      <vt:lpstr>Who Am I?</vt:lpstr>
      <vt:lpstr>My Goals</vt:lpstr>
      <vt:lpstr>1. A Brief History of SEM</vt:lpstr>
      <vt:lpstr>Overview</vt:lpstr>
      <vt:lpstr>1.1 What is SEM?</vt:lpstr>
      <vt:lpstr>1.1 What is SEM?</vt:lpstr>
      <vt:lpstr>1.1 What is SEM?</vt:lpstr>
      <vt:lpstr>1.1 What is SEM?</vt:lpstr>
      <vt:lpstr>1.1 What is SEM?</vt:lpstr>
      <vt:lpstr>1.1 What is SEM? By any other name …</vt:lpstr>
      <vt:lpstr>1.1 What is SEM? A graphical approach</vt:lpstr>
      <vt:lpstr>1.1 What is SEM? Directionality</vt:lpstr>
      <vt:lpstr>1.1 What is SEM? The elephant in the room</vt:lpstr>
      <vt:lpstr>1.1 What is SEM? What is causation?</vt:lpstr>
      <vt:lpstr>1.1 What is SEM? Nature is complex</vt:lpstr>
      <vt:lpstr>1.1 What is SEM? Incorporating complexity</vt:lpstr>
      <vt:lpstr>1.1 What is SEM? Building up</vt:lpstr>
      <vt:lpstr>1.1 What is SEM? A complicated network</vt:lpstr>
      <vt:lpstr>1.1 What is SEM? Indirect effects</vt:lpstr>
      <vt:lpstr>1.1 What is SEM? Putting it all together</vt:lpstr>
      <vt:lpstr>1.1 What is SEM? Reality vs. model</vt:lpstr>
      <vt:lpstr>1.2 A History Lesson</vt:lpstr>
      <vt:lpstr>1.2 History. Time warp</vt:lpstr>
      <vt:lpstr>1.2 History. Causation vs. correlation</vt:lpstr>
      <vt:lpstr>1.2 History. Causation vs. correlation</vt:lpstr>
      <vt:lpstr>1.2 History. Causation vs. correlation</vt:lpstr>
      <vt:lpstr>1.2 History. Causation vs. correlation</vt:lpstr>
      <vt:lpstr>1.2 History. Causation vs. correlation</vt:lpstr>
      <vt:lpstr>1.2 History. Factor Analysis</vt:lpstr>
      <vt:lpstr>1.2 History. 2nd Generation SEM</vt:lpstr>
      <vt:lpstr>1.2 History. 3rd Generation SEM</vt:lpstr>
      <vt:lpstr>1.2 History. SEM and Ecology</vt:lpstr>
      <vt:lpstr>1.2 History. SEM and Ecology</vt:lpstr>
      <vt:lpstr>1.2 History. SEM and Ecology</vt:lpstr>
      <vt:lpstr>1.3 From ANOVA to SEM</vt:lpstr>
      <vt:lpstr>1.3 From ANOVA to SEM. Whalen et al. 2013</vt:lpstr>
      <vt:lpstr>1.3 From ANOVA to SEM. Seagrass systems</vt:lpstr>
      <vt:lpstr>PowerPoint Presentation</vt:lpstr>
      <vt:lpstr>PowerPoint Presentation</vt:lpstr>
      <vt:lpstr>1.3 From ANOVA to SEM. Experimental Design</vt:lpstr>
      <vt:lpstr>1.3 From ANOVA to SEM. Whalen et al. 2013</vt:lpstr>
      <vt:lpstr>1.3 From ANOVA to SEM. Whalen et al. 2013</vt:lpstr>
      <vt:lpstr>1.3 From ANOVA to SEM. ANOVA</vt:lpstr>
      <vt:lpstr>1.3 From ANOVA to SEM. ANCOVA</vt:lpstr>
      <vt:lpstr>1.3 From ANOVA to SEM. Mediation</vt:lpstr>
      <vt:lpstr>1.3 From ANOVA to SEM. Mediation x2</vt:lpstr>
      <vt:lpstr>1.3 From ANOVA to SEM. Increasing inference</vt:lpstr>
      <vt:lpstr>1.3 From ANOVA to SEM. Increasing inference</vt:lpstr>
      <vt:lpstr>PowerPoint Presentation</vt:lpstr>
      <vt:lpstr>2. Terms and Definitions</vt:lpstr>
      <vt:lpstr>2.1 Terms &amp; Definitions.</vt:lpstr>
      <vt:lpstr>2.1 Terms &amp; Definitions.</vt:lpstr>
      <vt:lpstr>2.1 Terms &amp; Definitions.</vt:lpstr>
      <vt:lpstr>2.1 Terms &amp; Definitions.</vt:lpstr>
      <vt:lpstr>2.1 Terms &amp; Definitions.</vt:lpstr>
      <vt:lpstr>2.1 Terms &amp; Definitions.</vt:lpstr>
      <vt:lpstr>2.1 Terms &amp; Definitions.</vt:lpstr>
      <vt:lpstr>2.1 Terms &amp; Definitions.</vt:lpstr>
      <vt:lpstr>2.1 Terms &amp; Definitions.</vt:lpstr>
      <vt:lpstr>2.1 Terms &amp; Definitions.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Structural Equation Modeling</dc:title>
  <dc:creator>Jon Lefcheck</dc:creator>
  <cp:lastModifiedBy>Jon Lefcheck</cp:lastModifiedBy>
  <cp:revision>2</cp:revision>
  <dcterms:created xsi:type="dcterms:W3CDTF">2017-02-20T19:48:00Z</dcterms:created>
  <dcterms:modified xsi:type="dcterms:W3CDTF">2017-02-20T20:03:30Z</dcterms:modified>
</cp:coreProperties>
</file>